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思源宋体 CN Heavy" panose="02010600030101010101" charset="-122"/>
      <p:bold r:id="rId22"/>
    </p:embeddedFont>
    <p:embeddedFont>
      <p:font typeface="优设标题黑" panose="02010600030101010101" charset="-122"/>
      <p:regular r:id="rId23"/>
    </p:embeddedFont>
    <p:embeddedFont>
      <p:font typeface="Algerian" panose="04020705040A02060702" pitchFamily="82" charset="0"/>
      <p:regular r:id="rId24"/>
    </p:embeddedFont>
    <p:embeddedFont>
      <p:font typeface="Arial Black" panose="020B0A04020102020204" pitchFamily="34" charset="0"/>
      <p:bold r:id="rId25"/>
    </p:embeddedFon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Impact" panose="020B0806030902050204" pitchFamily="34" charset="0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F78"/>
    <a:srgbClr val="99C979"/>
    <a:srgbClr val="648879"/>
    <a:srgbClr val="5490DA"/>
    <a:srgbClr val="3A66AB"/>
    <a:srgbClr val="EBA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50" autoAdjust="0"/>
    <p:restoredTop sz="90354" autoAdjust="0"/>
  </p:normalViewPr>
  <p:slideViewPr>
    <p:cSldViewPr snapToGrid="0">
      <p:cViewPr varScale="1">
        <p:scale>
          <a:sx n="100" d="100"/>
          <a:sy n="100" d="100"/>
        </p:scale>
        <p:origin x="198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80607-C339-4E4E-8BAA-8CC7873C4247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4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4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F0A09-E032-432F-831E-C261AAA2F1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7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639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656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6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770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5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7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7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1048805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pic>
        <p:nvPicPr>
          <p:cNvPr id="2097172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1048806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87CC-62F7-4E36-91BC-CE7427806420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7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3A76C-C44A-4C0E-871A-891100A2AB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8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87CC-62F7-4E36-91BC-CE7427806420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3A76C-C44A-4C0E-871A-891100A2AB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7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2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0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6488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67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2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2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7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3835400"/>
          </a:xfrm>
          <a:prstGeom prst="rect">
            <a:avLst/>
          </a:prstGeom>
        </p:spPr>
      </p:pic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0" y="4110211"/>
            <a:ext cx="3200400" cy="2747789"/>
          </a:xfrm>
          <a:prstGeom prst="rect">
            <a:avLst/>
          </a:prstGeom>
        </p:spPr>
      </p:pic>
      <p:sp>
        <p:nvSpPr>
          <p:cNvPr id="1048581" name="对角圆角矩形 8"/>
          <p:cNvSpPr/>
          <p:nvPr userDrawn="1"/>
        </p:nvSpPr>
        <p:spPr bwMode="auto">
          <a:xfrm>
            <a:off x="297688" y="222609"/>
            <a:ext cx="680212" cy="680212"/>
          </a:xfrm>
          <a:prstGeom prst="round2DiagRect">
            <a:avLst/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8100000" scaled="1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4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1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0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1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104883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8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3145728" name="PA_直接连接符 2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476941" y="3635532"/>
            <a:ext cx="7204941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rgbClr val="648879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2" name="PA_文本框 10"/>
          <p:cNvSpPr txBox="1"/>
          <p:nvPr>
            <p:custDataLst>
              <p:tags r:id="rId2"/>
            </p:custDataLst>
          </p:nvPr>
        </p:nvSpPr>
        <p:spPr>
          <a:xfrm>
            <a:off x="8245676" y="2859767"/>
            <a:ext cx="269747" cy="661925"/>
          </a:xfrm>
          <a:prstGeom prst="rect">
            <a:avLst/>
          </a:prstGeom>
          <a:noFill/>
        </p:spPr>
        <p:txBody>
          <a:bodyPr wrap="none" lIns="65024" tIns="32512" rIns="65024" bIns="32512">
            <a:spAutoFit/>
          </a:bodyPr>
          <a:lstStyle/>
          <a:p>
            <a:pPr algn="ctr">
              <a:buNone/>
            </a:pPr>
            <a:endParaRPr lang="zh-CN" altLang="en-US" sz="4000" cap="all" dirty="0">
              <a:solidFill>
                <a:srgbClr val="879F7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73" name="文本占位符 11"/>
          <p:cNvSpPr txBox="1"/>
          <p:nvPr/>
        </p:nvSpPr>
        <p:spPr>
          <a:xfrm>
            <a:off x="4626795" y="3965507"/>
            <a:ext cx="8177980" cy="538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项目成员：易靖凯、柯俊锐、应瑞琦</a:t>
            </a:r>
            <a:endParaRPr lang="en-US" altLang="zh-CN" sz="1800" dirty="0">
              <a:solidFill>
                <a:srgbClr val="879F78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0" indent="0">
              <a:buNone/>
            </a:pPr>
            <a:endParaRPr lang="zh-CN" altLang="en-US" sz="24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74" name="矩形 5"/>
          <p:cNvSpPr/>
          <p:nvPr/>
        </p:nvSpPr>
        <p:spPr>
          <a:xfrm>
            <a:off x="4576405" y="3831474"/>
            <a:ext cx="50390" cy="639204"/>
          </a:xfrm>
          <a:prstGeom prst="rect">
            <a:avLst/>
          </a:prstGeom>
          <a:solidFill>
            <a:srgbClr val="879F78"/>
          </a:solidFill>
          <a:ln>
            <a:solidFill>
              <a:srgbClr val="879F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5" name="矩形 16"/>
          <p:cNvSpPr/>
          <p:nvPr/>
        </p:nvSpPr>
        <p:spPr>
          <a:xfrm>
            <a:off x="5203232" y="4996635"/>
            <a:ext cx="1881894" cy="473402"/>
          </a:xfrm>
          <a:prstGeom prst="rect">
            <a:avLst/>
          </a:prstGeom>
          <a:solidFill>
            <a:srgbClr val="879F78">
              <a:alpha val="74000"/>
            </a:srgbClr>
          </a:solidFill>
          <a:ln cap="rnd"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76" name="文本占位符 9"/>
          <p:cNvSpPr txBox="1"/>
          <p:nvPr/>
        </p:nvSpPr>
        <p:spPr>
          <a:xfrm>
            <a:off x="4274296" y="5041255"/>
            <a:ext cx="2571669" cy="4001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 </a:t>
            </a:r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 </a:t>
            </a:r>
            <a:r>
              <a:rPr lang="en-US" altLang="zh-CN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</a:t>
            </a:r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月</a:t>
            </a:r>
          </a:p>
        </p:txBody>
      </p:sp>
      <p:sp>
        <p:nvSpPr>
          <p:cNvPr id="1048677" name="文本框 1"/>
          <p:cNvSpPr txBox="1"/>
          <p:nvPr/>
        </p:nvSpPr>
        <p:spPr>
          <a:xfrm>
            <a:off x="2657283" y="2037200"/>
            <a:ext cx="7638559" cy="151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err="1">
                <a:solidFill>
                  <a:srgbClr val="879F78"/>
                </a:solidFill>
                <a:latin typeface="Algerian" panose="04020705040A02060702" pitchFamily="82" charset="0"/>
              </a:rPr>
              <a:t>MusicStudio</a:t>
            </a:r>
            <a:endParaRPr lang="zh-CN" altLang="en-US" sz="9600" dirty="0">
              <a:solidFill>
                <a:srgbClr val="879F78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文本框 7"/>
          <p:cNvSpPr txBox="1">
            <a:spLocks noChangeArrowheads="1"/>
          </p:cNvSpPr>
          <p:nvPr/>
        </p:nvSpPr>
        <p:spPr bwMode="auto">
          <a:xfrm>
            <a:off x="865977" y="2343390"/>
            <a:ext cx="10590385" cy="38055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sz="2000">
                <a:latin typeface="微软雅黑"/>
                <a:ea typeface="微软雅黑"/>
              </a:rPr>
              <a:t>①自带大量常用工具和框架</a:t>
            </a:r>
            <a:r>
              <a:rPr lang="zh-CN" sz="2000">
                <a:latin typeface="微软雅黑"/>
                <a:ea typeface="微软雅黑"/>
              </a:rPr>
              <a:t>，</a:t>
            </a:r>
            <a:r>
              <a:rPr sz="2000">
                <a:latin typeface="微软雅黑"/>
                <a:ea typeface="微软雅黑"/>
              </a:rPr>
              <a:t>完善的文档</a:t>
            </a:r>
            <a:r>
              <a:rPr lang="zh-CN" sz="2000">
                <a:latin typeface="微软雅黑"/>
                <a:ea typeface="微软雅黑"/>
              </a:rPr>
              <a:t>，</a:t>
            </a:r>
            <a:r>
              <a:rPr sz="2000">
                <a:latin typeface="微软雅黑"/>
                <a:ea typeface="微软雅黑"/>
              </a:rPr>
              <a:t>丰富的模板语言。</a:t>
            </a:r>
          </a:p>
          <a:p>
            <a:pPr eaLnBrk="1" hangingPunct="1">
              <a:lnSpc>
                <a:spcPct val="150000"/>
              </a:lnSpc>
            </a:pPr>
            <a:r>
              <a:rPr sz="2000">
                <a:latin typeface="微软雅黑"/>
                <a:ea typeface="微软雅黑"/>
              </a:rPr>
              <a:t>②强大的数据库访问组件。Django自带一个面向对象的、反映数据模型(以Python类的形式定义)与关系型数据库间的映射关系的映射器(ORM)，开发者无须学习SQL语言即可操作数据库。</a:t>
            </a:r>
          </a:p>
          <a:p>
            <a:pPr eaLnBrk="1" hangingPunct="1">
              <a:lnSpc>
                <a:spcPct val="150000"/>
              </a:lnSpc>
            </a:pPr>
            <a:r>
              <a:rPr sz="2000">
                <a:latin typeface="微软雅黑"/>
                <a:ea typeface="微软雅黑"/>
              </a:rPr>
              <a:t>③灵活的URL映射。Django提供一个基于正则表达式的URL分发器，开发者可灵活地编写URL。</a:t>
            </a:r>
          </a:p>
          <a:p>
            <a:pPr eaLnBrk="1" hangingPunct="1">
              <a:lnSpc>
                <a:spcPct val="150000"/>
              </a:lnSpc>
            </a:pPr>
            <a:r>
              <a:rPr sz="2000">
                <a:latin typeface="微软雅黑"/>
                <a:ea typeface="微软雅黑"/>
              </a:rPr>
              <a:t>④Django内置了-一个后台数据管理系统，经简单配置后，再编写少量代码即可使用完整的后台管理功能。</a:t>
            </a:r>
          </a:p>
          <a:p>
            <a:pPr eaLnBrk="1" hangingPunct="1">
              <a:lnSpc>
                <a:spcPct val="150000"/>
              </a:lnSpc>
            </a:pPr>
            <a:r>
              <a:rPr sz="2000">
                <a:latin typeface="微软雅黑"/>
                <a:ea typeface="微软雅黑"/>
              </a:rPr>
              <a:t>⑤强大的缓存支持</a:t>
            </a:r>
            <a:r>
              <a:rPr lang="zh-CN" altLang="zh-CN" sz="2000">
                <a:latin typeface="微软雅黑"/>
                <a:ea typeface="微软雅黑"/>
              </a:rPr>
              <a:t>和</a:t>
            </a:r>
            <a:r>
              <a:rPr sz="2000">
                <a:latin typeface="微软雅黑"/>
                <a:ea typeface="微软雅黑"/>
              </a:rPr>
              <a:t>国际化。</a:t>
            </a:r>
          </a:p>
        </p:txBody>
      </p:sp>
      <p:sp>
        <p:nvSpPr>
          <p:cNvPr id="1048641" name="文本框 1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6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643" name="TextBox 7"/>
          <p:cNvSpPr>
            <a:spLocks noChangeArrowheads="1"/>
          </p:cNvSpPr>
          <p:nvPr/>
        </p:nvSpPr>
        <p:spPr bwMode="auto">
          <a:xfrm>
            <a:off x="540848" y="13248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后端</a:t>
            </a:r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框架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-Django</a:t>
            </a:r>
            <a:endParaRPr lang="zh-CN" altLang="en-US" sz="44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文本框 7"/>
          <p:cNvSpPr txBox="1">
            <a:spLocks noChangeArrowheads="1"/>
          </p:cNvSpPr>
          <p:nvPr/>
        </p:nvSpPr>
        <p:spPr bwMode="auto">
          <a:xfrm>
            <a:off x="1189827" y="3125040"/>
            <a:ext cx="4220373" cy="38055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sz="2000" dirty="0">
              <a:latin typeface="微软雅黑"/>
              <a:ea typeface="微软雅黑"/>
            </a:endParaRPr>
          </a:p>
        </p:txBody>
      </p:sp>
      <p:sp>
        <p:nvSpPr>
          <p:cNvPr id="1048601" name="文本框 1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60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603" name="TextBox 7"/>
          <p:cNvSpPr>
            <a:spLocks noChangeArrowheads="1"/>
          </p:cNvSpPr>
          <p:nvPr/>
        </p:nvSpPr>
        <p:spPr bwMode="auto">
          <a:xfrm>
            <a:off x="540848" y="13248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API</a:t>
            </a:r>
            <a:r>
              <a:rPr lang="zh-CN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接口管理－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elinker</a:t>
            </a:r>
            <a:endParaRPr lang="zh-CN" altLang="en-US" sz="44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4C3182-709B-4D04-8809-80B13D45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2" y="2389865"/>
            <a:ext cx="5927899" cy="31433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5C2BC1-39AB-4404-9D9D-A68FD65EE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352" y="2429435"/>
            <a:ext cx="5765053" cy="287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7"/>
          <p:cNvSpPr txBox="1">
            <a:spLocks noChangeArrowheads="1"/>
          </p:cNvSpPr>
          <p:nvPr/>
        </p:nvSpPr>
        <p:spPr bwMode="auto">
          <a:xfrm>
            <a:off x="540847" y="2021140"/>
            <a:ext cx="10590385" cy="38055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800">
                <a:latin typeface="微软雅黑"/>
                <a:ea typeface="微软雅黑"/>
              </a:rPr>
              <a:t>优秀好用的国产开源数据库建模平台</a:t>
            </a:r>
            <a:endParaRPr sz="2800">
              <a:latin typeface="微软雅黑"/>
              <a:ea typeface="微软雅黑"/>
            </a:endParaRPr>
          </a:p>
        </p:txBody>
      </p:sp>
      <p:sp>
        <p:nvSpPr>
          <p:cNvPr id="1048585" name="文本框 1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58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587" name="TextBox 7"/>
          <p:cNvSpPr>
            <a:spLocks noChangeArrowheads="1"/>
          </p:cNvSpPr>
          <p:nvPr/>
        </p:nvSpPr>
        <p:spPr bwMode="auto">
          <a:xfrm>
            <a:off x="540848" y="13248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数据库和数据库管理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-Mysql chiner  </a:t>
            </a:r>
            <a:endParaRPr lang="zh-CN" altLang="en-US" sz="44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  <p:pic>
        <p:nvPicPr>
          <p:cNvPr id="2097173" name="图片 209717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5" y="2748884"/>
            <a:ext cx="5440163" cy="3400102"/>
          </a:xfrm>
          <a:prstGeom prst="rect">
            <a:avLst/>
          </a:prstGeom>
        </p:spPr>
      </p:pic>
      <p:pic>
        <p:nvPicPr>
          <p:cNvPr id="2097174" name="图片 209717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55" y="2748883"/>
            <a:ext cx="6156045" cy="2970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592" name="文本框 57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593" name="TextBox 7"/>
          <p:cNvSpPr>
            <a:spLocks noChangeArrowheads="1"/>
          </p:cNvSpPr>
          <p:nvPr/>
        </p:nvSpPr>
        <p:spPr bwMode="auto">
          <a:xfrm>
            <a:off x="1361924" y="2069050"/>
            <a:ext cx="6952686" cy="1828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前端</a:t>
            </a:r>
            <a:r>
              <a:rPr lang="en-US" altLang="zh-CN" sz="20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IDE</a:t>
            </a:r>
            <a:r>
              <a:rPr lang="zh-CN" altLang="en-US" sz="20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VSCode</a:t>
            </a:r>
            <a:endParaRPr lang="en-US" altLang="zh-CN" sz="20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后端</a:t>
            </a:r>
            <a:r>
              <a:rPr lang="en-US" altLang="zh-CN" sz="20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IDE: IDEA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数据库：</a:t>
            </a:r>
            <a:r>
              <a:rPr lang="en-US" altLang="zh-CN" sz="20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MySQL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合作平台：</a:t>
            </a:r>
            <a:r>
              <a:rPr lang="en-US" altLang="zh-CN" sz="20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GitHub</a:t>
            </a:r>
            <a:endParaRPr lang="zh-CN" altLang="en-US" sz="2000" dirty="0">
              <a:solidFill>
                <a:srgbClr val="879F78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048594" name="文本框 7"/>
          <p:cNvSpPr txBox="1">
            <a:spLocks noChangeArrowheads="1"/>
          </p:cNvSpPr>
          <p:nvPr/>
        </p:nvSpPr>
        <p:spPr bwMode="auto">
          <a:xfrm>
            <a:off x="6625533" y="4872717"/>
            <a:ext cx="2140311" cy="5136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65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前端</a:t>
            </a:r>
            <a:r>
              <a:rPr lang="en-US" altLang="zh-CN" sz="1465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GitHub</a:t>
            </a:r>
            <a:r>
              <a:rPr lang="zh-CN" altLang="en-US" sz="1465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项目记录</a:t>
            </a:r>
            <a:endParaRPr lang="zh-CN" altLang="en-US" sz="1465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595" name="矩形 3"/>
          <p:cNvSpPr/>
          <p:nvPr/>
        </p:nvSpPr>
        <p:spPr>
          <a:xfrm>
            <a:off x="9756119" y="2758346"/>
            <a:ext cx="832586" cy="206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6" name="文本框 7"/>
          <p:cNvSpPr txBox="1">
            <a:spLocks noChangeArrowheads="1"/>
          </p:cNvSpPr>
          <p:nvPr/>
        </p:nvSpPr>
        <p:spPr bwMode="auto">
          <a:xfrm>
            <a:off x="5954419" y="5328197"/>
            <a:ext cx="4889506" cy="66142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项目地址：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https://github.com/white-windmill/MusicStudio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9715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67" y="1658953"/>
            <a:ext cx="5080539" cy="3184886"/>
          </a:xfrm>
          <a:prstGeom prst="rect">
            <a:avLst/>
          </a:prstGeom>
        </p:spPr>
      </p:pic>
      <p:sp>
        <p:nvSpPr>
          <p:cNvPr id="1048597" name="文本框 5"/>
          <p:cNvSpPr txBox="1"/>
          <p:nvPr/>
        </p:nvSpPr>
        <p:spPr>
          <a:xfrm>
            <a:off x="7088134" y="12396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Github</a:t>
            </a:r>
            <a:r>
              <a:rPr lang="zh-CN" altLang="en-US" dirty="0"/>
              <a:t>版本管理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Block Arc 61"/>
          <p:cNvSpPr/>
          <p:nvPr/>
        </p:nvSpPr>
        <p:spPr>
          <a:xfrm rot="10800000">
            <a:off x="3985530" y="2394800"/>
            <a:ext cx="4283981" cy="4284536"/>
          </a:xfrm>
          <a:prstGeom prst="blockArc">
            <a:avLst>
              <a:gd name="adj1" fmla="val 10800000"/>
              <a:gd name="adj2" fmla="val 12828664"/>
              <a:gd name="adj3" fmla="val 2297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08" name="Block Arc 61"/>
          <p:cNvSpPr/>
          <p:nvPr/>
        </p:nvSpPr>
        <p:spPr>
          <a:xfrm>
            <a:off x="3939656" y="2466644"/>
            <a:ext cx="4283981" cy="4284536"/>
          </a:xfrm>
          <a:prstGeom prst="blockArc">
            <a:avLst>
              <a:gd name="adj1" fmla="val 10800000"/>
              <a:gd name="adj2" fmla="val 16200004"/>
              <a:gd name="adj3" fmla="val 2113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09" name="Block Arc 65"/>
          <p:cNvSpPr/>
          <p:nvPr/>
        </p:nvSpPr>
        <p:spPr>
          <a:xfrm>
            <a:off x="3939656" y="2466644"/>
            <a:ext cx="4283981" cy="4284536"/>
          </a:xfrm>
          <a:prstGeom prst="blockArc">
            <a:avLst>
              <a:gd name="adj1" fmla="val 16200000"/>
              <a:gd name="adj2" fmla="val 21589317"/>
              <a:gd name="adj3" fmla="val 22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10" name="Oval 82"/>
          <p:cNvSpPr>
            <a:spLocks noChangeAspect="1"/>
          </p:cNvSpPr>
          <p:nvPr/>
        </p:nvSpPr>
        <p:spPr>
          <a:xfrm>
            <a:off x="5764761" y="2200052"/>
            <a:ext cx="633771" cy="633853"/>
          </a:xfrm>
          <a:prstGeom prst="ellipse">
            <a:avLst/>
          </a:prstGeom>
          <a:solidFill>
            <a:srgbClr val="879F78"/>
          </a:solidFill>
          <a:ln w="5715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900" dirty="0">
                <a:latin typeface="+mn-ea"/>
              </a:rPr>
              <a:t>04</a:t>
            </a:r>
            <a:endParaRPr lang="en-US" sz="1900" dirty="0">
              <a:latin typeface="+mn-ea"/>
            </a:endParaRPr>
          </a:p>
        </p:txBody>
      </p:sp>
      <p:sp>
        <p:nvSpPr>
          <p:cNvPr id="1048611" name="Oval 83"/>
          <p:cNvSpPr>
            <a:spLocks noChangeAspect="1"/>
          </p:cNvSpPr>
          <p:nvPr/>
        </p:nvSpPr>
        <p:spPr>
          <a:xfrm>
            <a:off x="7185548" y="2737717"/>
            <a:ext cx="633771" cy="633853"/>
          </a:xfrm>
          <a:prstGeom prst="ellipse">
            <a:avLst/>
          </a:prstGeom>
          <a:solidFill>
            <a:srgbClr val="99C979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>
                <a:latin typeface="+mn-ea"/>
              </a:rPr>
              <a:t>0</a:t>
            </a:r>
            <a:r>
              <a:rPr lang="en-US" altLang="zh-CN" sz="1900" dirty="0">
                <a:latin typeface="+mn-ea"/>
              </a:rPr>
              <a:t>5</a:t>
            </a:r>
            <a:endParaRPr lang="en-US" sz="1900" dirty="0">
              <a:latin typeface="+mn-ea"/>
            </a:endParaRPr>
          </a:p>
        </p:txBody>
      </p:sp>
      <p:sp>
        <p:nvSpPr>
          <p:cNvPr id="1048612" name="Oval 84"/>
          <p:cNvSpPr>
            <a:spLocks noChangeAspect="1"/>
          </p:cNvSpPr>
          <p:nvPr/>
        </p:nvSpPr>
        <p:spPr>
          <a:xfrm>
            <a:off x="7828655" y="4139664"/>
            <a:ext cx="633771" cy="633853"/>
          </a:xfrm>
          <a:prstGeom prst="ellipse">
            <a:avLst/>
          </a:prstGeom>
          <a:solidFill>
            <a:srgbClr val="879F78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>
                <a:latin typeface="+mn-ea"/>
              </a:rPr>
              <a:t>0</a:t>
            </a:r>
            <a:r>
              <a:rPr lang="en-US" altLang="zh-CN" sz="1900" dirty="0">
                <a:latin typeface="+mn-ea"/>
              </a:rPr>
              <a:t>6</a:t>
            </a:r>
            <a:endParaRPr lang="en-US" sz="1900" dirty="0">
              <a:latin typeface="+mn-ea"/>
            </a:endParaRPr>
          </a:p>
        </p:txBody>
      </p:sp>
      <p:sp>
        <p:nvSpPr>
          <p:cNvPr id="1048613" name="Oval 85"/>
          <p:cNvSpPr>
            <a:spLocks noChangeAspect="1"/>
          </p:cNvSpPr>
          <p:nvPr/>
        </p:nvSpPr>
        <p:spPr>
          <a:xfrm>
            <a:off x="3729577" y="4139664"/>
            <a:ext cx="633771" cy="633853"/>
          </a:xfrm>
          <a:prstGeom prst="ellipse">
            <a:avLst/>
          </a:prstGeom>
          <a:solidFill>
            <a:srgbClr val="99C979"/>
          </a:solidFill>
          <a:ln w="57150"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latin typeface="+mn-ea"/>
              </a:rPr>
              <a:t>0</a:t>
            </a:r>
            <a:r>
              <a:rPr lang="en-US" altLang="zh-CN" sz="1600" dirty="0">
                <a:latin typeface="+mn-ea"/>
              </a:rPr>
              <a:t>2</a:t>
            </a:r>
            <a:endParaRPr lang="en-US" sz="1600" dirty="0">
              <a:latin typeface="+mn-ea"/>
            </a:endParaRPr>
          </a:p>
        </p:txBody>
      </p:sp>
      <p:sp>
        <p:nvSpPr>
          <p:cNvPr id="1048614" name="Oval 86"/>
          <p:cNvSpPr>
            <a:spLocks noChangeAspect="1"/>
          </p:cNvSpPr>
          <p:nvPr/>
        </p:nvSpPr>
        <p:spPr>
          <a:xfrm>
            <a:off x="4334637" y="2737717"/>
            <a:ext cx="633771" cy="633853"/>
          </a:xfrm>
          <a:prstGeom prst="ellipse">
            <a:avLst/>
          </a:prstGeom>
          <a:solidFill>
            <a:srgbClr val="648879"/>
          </a:solidFill>
          <a:ln w="57150"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900" dirty="0">
                <a:latin typeface="+mn-ea"/>
              </a:rPr>
              <a:t>03</a:t>
            </a:r>
            <a:endParaRPr lang="en-US" sz="1900" dirty="0">
              <a:latin typeface="+mn-ea"/>
            </a:endParaRPr>
          </a:p>
        </p:txBody>
      </p:sp>
      <p:sp>
        <p:nvSpPr>
          <p:cNvPr id="1048615" name="Chord 88"/>
          <p:cNvSpPr/>
          <p:nvPr/>
        </p:nvSpPr>
        <p:spPr>
          <a:xfrm>
            <a:off x="4815814" y="3347660"/>
            <a:ext cx="2576217" cy="2576547"/>
          </a:xfrm>
          <a:prstGeom prst="chord">
            <a:avLst>
              <a:gd name="adj1" fmla="val 10841139"/>
              <a:gd name="adj2" fmla="val 21551980"/>
            </a:avLst>
          </a:prstGeom>
          <a:solidFill>
            <a:srgbClr val="879F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270" tIns="226270" rIns="226270" bIns="226270" numCol="1" spcCol="1270" anchor="b" anchorCtr="0">
            <a:noAutofit/>
          </a:bodyPr>
          <a:lstStyle/>
          <a:p>
            <a:pPr algn="ctr" defTabSz="17183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200" dirty="0">
              <a:latin typeface="+mn-ea"/>
            </a:endParaRPr>
          </a:p>
        </p:txBody>
      </p:sp>
      <p:grpSp>
        <p:nvGrpSpPr>
          <p:cNvPr id="46" name="Group 72"/>
          <p:cNvGrpSpPr/>
          <p:nvPr/>
        </p:nvGrpSpPr>
        <p:grpSpPr>
          <a:xfrm>
            <a:off x="1632236" y="1996990"/>
            <a:ext cx="2597361" cy="869093"/>
            <a:chOff x="5603652" y="1664162"/>
            <a:chExt cx="1948275" cy="651820"/>
          </a:xfrm>
        </p:grpSpPr>
        <p:sp>
          <p:nvSpPr>
            <p:cNvPr id="1048616" name="Text Placeholder 3"/>
            <p:cNvSpPr txBox="1"/>
            <p:nvPr/>
          </p:nvSpPr>
          <p:spPr>
            <a:xfrm>
              <a:off x="6320660" y="1664162"/>
              <a:ext cx="123126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歌单分类井然有序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17" name="Text Placeholder 3"/>
            <p:cNvSpPr txBox="1"/>
            <p:nvPr/>
          </p:nvSpPr>
          <p:spPr>
            <a:xfrm>
              <a:off x="5603652" y="1887356"/>
              <a:ext cx="1947726" cy="4286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为你的歌曲自由创建歌单，给每一首歌他们各自的归属，下次寻找不再头疼</a:t>
              </a:r>
            </a:p>
          </p:txBody>
        </p:sp>
      </p:grpSp>
      <p:grpSp>
        <p:nvGrpSpPr>
          <p:cNvPr id="47" name="Group 72"/>
          <p:cNvGrpSpPr/>
          <p:nvPr/>
        </p:nvGrpSpPr>
        <p:grpSpPr>
          <a:xfrm>
            <a:off x="1289605" y="5044684"/>
            <a:ext cx="2478876" cy="830357"/>
            <a:chOff x="5524967" y="1693215"/>
            <a:chExt cx="2026412" cy="622768"/>
          </a:xfrm>
        </p:grpSpPr>
        <p:sp>
          <p:nvSpPr>
            <p:cNvPr id="1048618" name="Text Placeholder 3"/>
            <p:cNvSpPr txBox="1"/>
            <p:nvPr/>
          </p:nvSpPr>
          <p:spPr>
            <a:xfrm>
              <a:off x="6209519" y="1693215"/>
              <a:ext cx="1341860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编辑精选推荐好歌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19" name="Text Placeholder 3"/>
            <p:cNvSpPr txBox="1"/>
            <p:nvPr/>
          </p:nvSpPr>
          <p:spPr>
            <a:xfrm>
              <a:off x="5524967" y="1887357"/>
              <a:ext cx="2026412" cy="4286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 编辑精选给你推荐，从此不再歌荒，遇见自己的不一样的喜欢，发掘自己的音乐喜好</a:t>
              </a:r>
            </a:p>
          </p:txBody>
        </p:sp>
      </p:grpSp>
      <p:grpSp>
        <p:nvGrpSpPr>
          <p:cNvPr id="48" name="Group 72"/>
          <p:cNvGrpSpPr/>
          <p:nvPr/>
        </p:nvGrpSpPr>
        <p:grpSpPr>
          <a:xfrm>
            <a:off x="4855434" y="1193093"/>
            <a:ext cx="2596629" cy="901136"/>
            <a:chOff x="5603652" y="1640130"/>
            <a:chExt cx="1947726" cy="675852"/>
          </a:xfrm>
        </p:grpSpPr>
        <p:sp>
          <p:nvSpPr>
            <p:cNvPr id="1048620" name="Text Placeholder 3"/>
            <p:cNvSpPr txBox="1"/>
            <p:nvPr/>
          </p:nvSpPr>
          <p:spPr>
            <a:xfrm>
              <a:off x="5807973" y="1640130"/>
              <a:ext cx="1539084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音乐同好即刻分享交流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21" name="Text Placeholder 3"/>
            <p:cNvSpPr txBox="1"/>
            <p:nvPr/>
          </p:nvSpPr>
          <p:spPr>
            <a:xfrm>
              <a:off x="5603652" y="1887356"/>
              <a:ext cx="1947726" cy="4286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在社区模块内，用户可以随心所欲公开发表自己和音乐的故事，记录快乐瞬间</a:t>
              </a:r>
            </a:p>
          </p:txBody>
        </p:sp>
      </p:grpSp>
      <p:grpSp>
        <p:nvGrpSpPr>
          <p:cNvPr id="49" name="Group 72"/>
          <p:cNvGrpSpPr/>
          <p:nvPr/>
        </p:nvGrpSpPr>
        <p:grpSpPr>
          <a:xfrm>
            <a:off x="8609016" y="3692097"/>
            <a:ext cx="3054581" cy="816786"/>
            <a:chOff x="5603652" y="1690035"/>
            <a:chExt cx="1947726" cy="612590"/>
          </a:xfrm>
        </p:grpSpPr>
        <p:sp>
          <p:nvSpPr>
            <p:cNvPr id="1048622" name="Text Placeholder 3"/>
            <p:cNvSpPr txBox="1"/>
            <p:nvPr/>
          </p:nvSpPr>
          <p:spPr>
            <a:xfrm>
              <a:off x="5611357" y="1690035"/>
              <a:ext cx="1046672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精彩音乐一键收藏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23" name="Text Placeholder 3"/>
            <p:cNvSpPr txBox="1"/>
            <p:nvPr/>
          </p:nvSpPr>
          <p:spPr>
            <a:xfrm>
              <a:off x="5603652" y="2002542"/>
              <a:ext cx="1947726" cy="3000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有自己独特的歌单，保证你听到的都是你的最爱，将遇到的美好都收入囊中吧</a:t>
              </a:r>
            </a:p>
          </p:txBody>
        </p:sp>
      </p:grpSp>
      <p:grpSp>
        <p:nvGrpSpPr>
          <p:cNvPr id="50" name="Group 72"/>
          <p:cNvGrpSpPr/>
          <p:nvPr/>
        </p:nvGrpSpPr>
        <p:grpSpPr>
          <a:xfrm>
            <a:off x="7958253" y="2136414"/>
            <a:ext cx="2596630" cy="818201"/>
            <a:chOff x="5574772" y="1693215"/>
            <a:chExt cx="1947726" cy="613651"/>
          </a:xfrm>
        </p:grpSpPr>
        <p:sp>
          <p:nvSpPr>
            <p:cNvPr id="1048624" name="Text Placeholder 3"/>
            <p:cNvSpPr txBox="1"/>
            <p:nvPr/>
          </p:nvSpPr>
          <p:spPr>
            <a:xfrm>
              <a:off x="5884922" y="1693215"/>
              <a:ext cx="138517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建设自己的精彩主页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25" name="Text Placeholder 3"/>
            <p:cNvSpPr txBox="1"/>
            <p:nvPr/>
          </p:nvSpPr>
          <p:spPr>
            <a:xfrm>
              <a:off x="5574772" y="2006783"/>
              <a:ext cx="1947726" cy="3000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打造独一无二的个性账号，快来做</a:t>
              </a: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ta</a:t>
              </a: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最独特的歌迷吧</a:t>
              </a:r>
              <a:endPara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048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项目介绍</a:t>
            </a:r>
          </a:p>
        </p:txBody>
      </p:sp>
      <p:sp>
        <p:nvSpPr>
          <p:cNvPr id="1048627" name="文本框 37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628" name="PA_文本框 10"/>
          <p:cNvSpPr txBox="1"/>
          <p:nvPr>
            <p:custDataLst>
              <p:tags r:id="rId1"/>
            </p:custDataLst>
          </p:nvPr>
        </p:nvSpPr>
        <p:spPr>
          <a:xfrm>
            <a:off x="3807690" y="4712959"/>
            <a:ext cx="4604156" cy="681212"/>
          </a:xfrm>
          <a:prstGeom prst="rect">
            <a:avLst/>
          </a:prstGeom>
          <a:noFill/>
        </p:spPr>
        <p:txBody>
          <a:bodyPr wrap="square" lIns="65024" tIns="32512" rIns="65024" bIns="32512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879F78"/>
                </a:solidFill>
                <a:latin typeface="Algerian" panose="04020705040A02060702" pitchFamily="82" charset="0"/>
              </a:rPr>
              <a:t>MusicStudiO</a:t>
            </a:r>
            <a:endParaRPr lang="zh-CN" altLang="en-US" sz="4000" dirty="0"/>
          </a:p>
        </p:txBody>
      </p:sp>
      <p:sp>
        <p:nvSpPr>
          <p:cNvPr id="1048629" name="Block Arc 65"/>
          <p:cNvSpPr/>
          <p:nvPr/>
        </p:nvSpPr>
        <p:spPr>
          <a:xfrm rot="10800000">
            <a:off x="3979139" y="2673205"/>
            <a:ext cx="4233722" cy="4156972"/>
          </a:xfrm>
          <a:prstGeom prst="blockArc">
            <a:avLst>
              <a:gd name="adj1" fmla="val 19565806"/>
              <a:gd name="adj2" fmla="val 21589317"/>
              <a:gd name="adj3" fmla="val 22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0" name="Oval 84"/>
          <p:cNvSpPr>
            <a:spLocks noChangeAspect="1"/>
          </p:cNvSpPr>
          <p:nvPr/>
        </p:nvSpPr>
        <p:spPr>
          <a:xfrm>
            <a:off x="4017751" y="5503830"/>
            <a:ext cx="633771" cy="633853"/>
          </a:xfrm>
          <a:prstGeom prst="ellipse">
            <a:avLst/>
          </a:prstGeom>
          <a:solidFill>
            <a:srgbClr val="879F78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>
                <a:latin typeface="+mn-ea"/>
              </a:rPr>
              <a:t>0</a:t>
            </a:r>
            <a:r>
              <a:rPr lang="en-US" altLang="zh-CN" sz="1900" dirty="0">
                <a:latin typeface="+mn-ea"/>
              </a:rPr>
              <a:t>1</a:t>
            </a:r>
            <a:endParaRPr lang="en-US" sz="1900" dirty="0">
              <a:latin typeface="+mn-ea"/>
            </a:endParaRPr>
          </a:p>
        </p:txBody>
      </p:sp>
      <p:sp>
        <p:nvSpPr>
          <p:cNvPr id="1048631" name="Oval 83"/>
          <p:cNvSpPr>
            <a:spLocks noChangeAspect="1"/>
          </p:cNvSpPr>
          <p:nvPr/>
        </p:nvSpPr>
        <p:spPr>
          <a:xfrm>
            <a:off x="7561784" y="5454485"/>
            <a:ext cx="633771" cy="633853"/>
          </a:xfrm>
          <a:prstGeom prst="ellipse">
            <a:avLst/>
          </a:prstGeom>
          <a:solidFill>
            <a:srgbClr val="99C979"/>
          </a:solidFill>
          <a:ln w="571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693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>
                <a:latin typeface="+mn-ea"/>
              </a:rPr>
              <a:t>0</a:t>
            </a:r>
            <a:r>
              <a:rPr lang="en-US" altLang="zh-CN" sz="1900" dirty="0">
                <a:latin typeface="+mn-ea"/>
              </a:rPr>
              <a:t>7</a:t>
            </a:r>
            <a:endParaRPr lang="en-US" sz="1900" dirty="0">
              <a:latin typeface="+mn-ea"/>
            </a:endParaRPr>
          </a:p>
        </p:txBody>
      </p:sp>
      <p:grpSp>
        <p:nvGrpSpPr>
          <p:cNvPr id="51" name="Group 72"/>
          <p:cNvGrpSpPr/>
          <p:nvPr/>
        </p:nvGrpSpPr>
        <p:grpSpPr>
          <a:xfrm>
            <a:off x="1100296" y="3674677"/>
            <a:ext cx="2524242" cy="867609"/>
            <a:chOff x="5983355" y="1739105"/>
            <a:chExt cx="1609560" cy="650707"/>
          </a:xfrm>
        </p:grpSpPr>
        <p:sp>
          <p:nvSpPr>
            <p:cNvPr id="1048632" name="Text Placeholder 3"/>
            <p:cNvSpPr txBox="1"/>
            <p:nvPr/>
          </p:nvSpPr>
          <p:spPr>
            <a:xfrm>
              <a:off x="6520233" y="1739105"/>
              <a:ext cx="1046672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热歌榜单走在前沿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33" name="Text Placeholder 3"/>
            <p:cNvSpPr txBox="1"/>
            <p:nvPr/>
          </p:nvSpPr>
          <p:spPr>
            <a:xfrm>
              <a:off x="5983355" y="1961186"/>
              <a:ext cx="1609560" cy="4286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在热歌排行榜部分可以看到更多的当下最热的歌曲，紧跟歌曲潮流，第一时间听到好歌</a:t>
              </a:r>
            </a:p>
          </p:txBody>
        </p:sp>
      </p:grpSp>
      <p:grpSp>
        <p:nvGrpSpPr>
          <p:cNvPr id="52" name="Group 72"/>
          <p:cNvGrpSpPr/>
          <p:nvPr/>
        </p:nvGrpSpPr>
        <p:grpSpPr>
          <a:xfrm>
            <a:off x="8411527" y="5167795"/>
            <a:ext cx="3104642" cy="870366"/>
            <a:chOff x="5611357" y="1690035"/>
            <a:chExt cx="1979647" cy="652776"/>
          </a:xfrm>
        </p:grpSpPr>
        <p:sp>
          <p:nvSpPr>
            <p:cNvPr id="1048634" name="Text Placeholder 3"/>
            <p:cNvSpPr txBox="1"/>
            <p:nvPr/>
          </p:nvSpPr>
          <p:spPr>
            <a:xfrm>
              <a:off x="5611357" y="1690035"/>
              <a:ext cx="11775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648879"/>
                  </a:solidFill>
                  <a:latin typeface="+mn-ea"/>
                </a:rPr>
                <a:t>用音乐陪伴当下心情</a:t>
              </a:r>
              <a:endParaRPr lang="en-US" sz="1600" b="1" dirty="0">
                <a:solidFill>
                  <a:srgbClr val="648879"/>
                </a:solidFill>
                <a:latin typeface="+mn-ea"/>
              </a:endParaRPr>
            </a:p>
          </p:txBody>
        </p:sp>
        <p:sp>
          <p:nvSpPr>
            <p:cNvPr id="1048635" name="Text Placeholder 3"/>
            <p:cNvSpPr txBox="1"/>
            <p:nvPr/>
          </p:nvSpPr>
          <p:spPr>
            <a:xfrm>
              <a:off x="5643278" y="1914185"/>
              <a:ext cx="1947726" cy="4286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ts val="265"/>
                </a:spcBef>
              </a:pP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在歌曲的播放页面输入当下的心情，在</a:t>
              </a:r>
              <a:r>
                <a:rPr lang="zh-CN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翻看听歌历史记录的时候</a:t>
              </a:r>
              <a:r>
                <a:rPr lang="zh-CN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，这句话，是否会想起当初的心情呢</a:t>
              </a:r>
              <a:endParaRPr lang="zh-CN" altLang="en-US"/>
            </a:p>
          </p:txBody>
        </p:sp>
      </p:grpSp>
      <p:sp>
        <p:nvSpPr>
          <p:cNvPr id="1048636" name="TextBox 7"/>
          <p:cNvSpPr>
            <a:spLocks noChangeArrowheads="1"/>
          </p:cNvSpPr>
          <p:nvPr/>
        </p:nvSpPr>
        <p:spPr bwMode="auto">
          <a:xfrm>
            <a:off x="518372" y="10512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客户端各模块</a:t>
            </a:r>
          </a:p>
        </p:txBody>
      </p:sp>
      <p:sp>
        <p:nvSpPr>
          <p:cNvPr id="41" name="Chord 88">
            <a:extLst>
              <a:ext uri="{FF2B5EF4-FFF2-40B4-BE49-F238E27FC236}">
                <a16:creationId xmlns:a16="http://schemas.microsoft.com/office/drawing/2014/main" id="{4389F14E-5859-4156-ADB7-42A112053488}"/>
              </a:ext>
            </a:extLst>
          </p:cNvPr>
          <p:cNvSpPr/>
          <p:nvPr/>
        </p:nvSpPr>
        <p:spPr>
          <a:xfrm>
            <a:off x="5382189" y="3656295"/>
            <a:ext cx="1191284" cy="880773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33" h="599">
                <a:moveTo>
                  <a:pt x="211" y="0"/>
                </a:moveTo>
                <a:lnTo>
                  <a:pt x="211" y="385"/>
                </a:lnTo>
                <a:cubicBezTo>
                  <a:pt x="191" y="376"/>
                  <a:pt x="168" y="370"/>
                  <a:pt x="143" y="370"/>
                </a:cubicBezTo>
                <a:cubicBezTo>
                  <a:pt x="64" y="370"/>
                  <a:pt x="0" y="422"/>
                  <a:pt x="0" y="485"/>
                </a:cubicBezTo>
                <a:cubicBezTo>
                  <a:pt x="0" y="548"/>
                  <a:pt x="64" y="599"/>
                  <a:pt x="143" y="599"/>
                </a:cubicBezTo>
                <a:cubicBezTo>
                  <a:pt x="222" y="599"/>
                  <a:pt x="286" y="548"/>
                  <a:pt x="286" y="485"/>
                </a:cubicBezTo>
                <a:lnTo>
                  <a:pt x="286" y="168"/>
                </a:lnTo>
                <a:lnTo>
                  <a:pt x="658" y="168"/>
                </a:lnTo>
                <a:lnTo>
                  <a:pt x="658" y="385"/>
                </a:lnTo>
                <a:cubicBezTo>
                  <a:pt x="638" y="376"/>
                  <a:pt x="615" y="370"/>
                  <a:pt x="590" y="370"/>
                </a:cubicBezTo>
                <a:cubicBezTo>
                  <a:pt x="511" y="370"/>
                  <a:pt x="447" y="422"/>
                  <a:pt x="447" y="485"/>
                </a:cubicBezTo>
                <a:cubicBezTo>
                  <a:pt x="447" y="548"/>
                  <a:pt x="511" y="599"/>
                  <a:pt x="590" y="599"/>
                </a:cubicBezTo>
                <a:cubicBezTo>
                  <a:pt x="669" y="599"/>
                  <a:pt x="733" y="548"/>
                  <a:pt x="733" y="485"/>
                </a:cubicBezTo>
                <a:lnTo>
                  <a:pt x="733" y="0"/>
                </a:lnTo>
                <a:lnTo>
                  <a:pt x="211" y="0"/>
                </a:lnTo>
                <a:close/>
                <a:moveTo>
                  <a:pt x="286" y="131"/>
                </a:moveTo>
                <a:lnTo>
                  <a:pt x="286" y="75"/>
                </a:lnTo>
                <a:lnTo>
                  <a:pt x="658" y="75"/>
                </a:lnTo>
                <a:lnTo>
                  <a:pt x="658" y="131"/>
                </a:lnTo>
                <a:lnTo>
                  <a:pt x="286" y="131"/>
                </a:lnTo>
                <a:close/>
              </a:path>
            </a:pathLst>
          </a:custGeom>
          <a:solidFill>
            <a:srgbClr val="99C97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270" tIns="226270" rIns="226270" bIns="226270" numCol="1" spcCol="127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183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648" name="文本框 82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649" name="TextBox 7"/>
          <p:cNvSpPr>
            <a:spLocks noChangeArrowheads="1"/>
          </p:cNvSpPr>
          <p:nvPr/>
        </p:nvSpPr>
        <p:spPr bwMode="auto">
          <a:xfrm>
            <a:off x="518372" y="10512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部分页面原型设计展示</a:t>
            </a:r>
          </a:p>
        </p:txBody>
      </p:sp>
      <p:sp>
        <p:nvSpPr>
          <p:cNvPr id="1048650" name="Text Placeholder 3"/>
          <p:cNvSpPr txBox="1"/>
          <p:nvPr/>
        </p:nvSpPr>
        <p:spPr>
          <a:xfrm>
            <a:off x="7278294" y="5475052"/>
            <a:ext cx="410369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</a:pPr>
            <a:r>
              <a:rPr lang="zh-CN" altLang="en-US" sz="1600" b="1" dirty="0">
                <a:solidFill>
                  <a:srgbClr val="648879"/>
                </a:solidFill>
                <a:latin typeface="+mn-ea"/>
              </a:rPr>
              <a:t>圈子</a:t>
            </a:r>
            <a:endParaRPr lang="en-US" sz="1600" b="1" dirty="0">
              <a:solidFill>
                <a:srgbClr val="648879"/>
              </a:solidFill>
              <a:latin typeface="+mn-ea"/>
            </a:endParaRPr>
          </a:p>
        </p:txBody>
      </p:sp>
      <p:sp>
        <p:nvSpPr>
          <p:cNvPr id="1048651" name="Text Placeholder 3"/>
          <p:cNvSpPr txBox="1"/>
          <p:nvPr/>
        </p:nvSpPr>
        <p:spPr>
          <a:xfrm>
            <a:off x="4747526" y="5488825"/>
            <a:ext cx="410369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</a:pPr>
            <a:r>
              <a:rPr lang="zh-CN" altLang="en-US" sz="1600" b="1" dirty="0">
                <a:solidFill>
                  <a:srgbClr val="648879"/>
                </a:solidFill>
                <a:latin typeface="+mn-ea"/>
              </a:rPr>
              <a:t>活动</a:t>
            </a:r>
            <a:endParaRPr lang="en-US" sz="1600" b="1" dirty="0">
              <a:solidFill>
                <a:srgbClr val="648879"/>
              </a:solidFill>
              <a:latin typeface="+mn-ea"/>
            </a:endParaRPr>
          </a:p>
        </p:txBody>
      </p:sp>
      <p:sp>
        <p:nvSpPr>
          <p:cNvPr id="1048652" name="Text Placeholder 3"/>
          <p:cNvSpPr txBox="1"/>
          <p:nvPr/>
        </p:nvSpPr>
        <p:spPr>
          <a:xfrm>
            <a:off x="2011573" y="5475052"/>
            <a:ext cx="410369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</a:pPr>
            <a:r>
              <a:rPr lang="zh-CN" altLang="en-US" sz="1600" b="1" dirty="0">
                <a:solidFill>
                  <a:srgbClr val="648879"/>
                </a:solidFill>
                <a:latin typeface="+mn-ea"/>
              </a:rPr>
              <a:t>首页</a:t>
            </a:r>
            <a:endParaRPr lang="en-US" sz="1600" b="1" dirty="0">
              <a:solidFill>
                <a:srgbClr val="648879"/>
              </a:solidFill>
              <a:latin typeface="+mn-ea"/>
            </a:endParaRPr>
          </a:p>
        </p:txBody>
      </p:sp>
      <p:sp>
        <p:nvSpPr>
          <p:cNvPr id="1048653" name="Text Placeholder 3"/>
          <p:cNvSpPr txBox="1"/>
          <p:nvPr/>
        </p:nvSpPr>
        <p:spPr>
          <a:xfrm>
            <a:off x="9673636" y="5475052"/>
            <a:ext cx="410369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</a:pPr>
            <a:r>
              <a:rPr lang="zh-CN" altLang="en-US" sz="1600" b="1" dirty="0">
                <a:solidFill>
                  <a:srgbClr val="648879"/>
                </a:solidFill>
                <a:latin typeface="+mn-ea"/>
              </a:rPr>
              <a:t>我的</a:t>
            </a:r>
            <a:endParaRPr lang="en-US" sz="1600" b="1" dirty="0">
              <a:solidFill>
                <a:srgbClr val="648879"/>
              </a:solidFill>
              <a:latin typeface="+mn-ea"/>
            </a:endParaRPr>
          </a:p>
        </p:txBody>
      </p:sp>
      <p:pic>
        <p:nvPicPr>
          <p:cNvPr id="209715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86" y="2042391"/>
            <a:ext cx="1509904" cy="3329709"/>
          </a:xfrm>
          <a:prstGeom prst="rect">
            <a:avLst/>
          </a:prstGeom>
        </p:spPr>
      </p:pic>
      <p:pic>
        <p:nvPicPr>
          <p:cNvPr id="209715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399" y="1998513"/>
            <a:ext cx="1582621" cy="3476539"/>
          </a:xfrm>
          <a:prstGeom prst="rect">
            <a:avLst/>
          </a:prstGeom>
        </p:spPr>
      </p:pic>
      <p:pic>
        <p:nvPicPr>
          <p:cNvPr id="2097158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3" y="2001608"/>
            <a:ext cx="1544284" cy="3473444"/>
          </a:xfrm>
          <a:prstGeom prst="rect">
            <a:avLst/>
          </a:prstGeom>
        </p:spPr>
      </p:pic>
      <p:pic>
        <p:nvPicPr>
          <p:cNvPr id="2097159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1961066"/>
            <a:ext cx="1680575" cy="35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7569200" y="1577"/>
            <a:ext cx="4622800" cy="3969029"/>
          </a:xfrm>
          <a:prstGeom prst="rect">
            <a:avLst/>
          </a:prstGeom>
        </p:spPr>
      </p:pic>
      <p:pic>
        <p:nvPicPr>
          <p:cNvPr id="2097170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2888971"/>
            <a:ext cx="4622800" cy="3969029"/>
          </a:xfrm>
          <a:prstGeom prst="rect">
            <a:avLst/>
          </a:prstGeom>
        </p:spPr>
      </p:pic>
      <p:sp>
        <p:nvSpPr>
          <p:cNvPr id="1048745" name="圆角矩形 1"/>
          <p:cNvSpPr/>
          <p:nvPr/>
        </p:nvSpPr>
        <p:spPr bwMode="auto">
          <a:xfrm>
            <a:off x="4408486" y="4696882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46" name="圆角矩形 2"/>
          <p:cNvSpPr/>
          <p:nvPr/>
        </p:nvSpPr>
        <p:spPr bwMode="auto">
          <a:xfrm>
            <a:off x="4194172" y="1482172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47" name="圆角矩形 3"/>
          <p:cNvSpPr/>
          <p:nvPr/>
        </p:nvSpPr>
        <p:spPr bwMode="auto">
          <a:xfrm>
            <a:off x="1693842" y="2053676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48" name="圆角矩形 4"/>
          <p:cNvSpPr/>
          <p:nvPr/>
        </p:nvSpPr>
        <p:spPr bwMode="auto">
          <a:xfrm>
            <a:off x="2408222" y="1267858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49" name="对角圆角矩形 5"/>
          <p:cNvSpPr/>
          <p:nvPr/>
        </p:nvSpPr>
        <p:spPr bwMode="auto">
          <a:xfrm>
            <a:off x="2765412" y="2196552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0" name="圆角矩形 6"/>
          <p:cNvSpPr/>
          <p:nvPr/>
        </p:nvSpPr>
        <p:spPr bwMode="auto">
          <a:xfrm>
            <a:off x="2122470" y="1767924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1" name="圆角矩形 7"/>
          <p:cNvSpPr/>
          <p:nvPr/>
        </p:nvSpPr>
        <p:spPr bwMode="auto">
          <a:xfrm>
            <a:off x="4622800" y="3625312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2" name="圆角矩形 8"/>
          <p:cNvSpPr/>
          <p:nvPr/>
        </p:nvSpPr>
        <p:spPr bwMode="auto">
          <a:xfrm>
            <a:off x="3908420" y="4196816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53" name="圆角矩形 9"/>
          <p:cNvSpPr/>
          <p:nvPr/>
        </p:nvSpPr>
        <p:spPr bwMode="auto">
          <a:xfrm>
            <a:off x="1979594" y="3768188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4" name="圆角矩形 10"/>
          <p:cNvSpPr/>
          <p:nvPr/>
        </p:nvSpPr>
        <p:spPr bwMode="auto">
          <a:xfrm>
            <a:off x="4194172" y="4482568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5" name="文本框 27"/>
          <p:cNvSpPr txBox="1"/>
          <p:nvPr/>
        </p:nvSpPr>
        <p:spPr>
          <a:xfrm>
            <a:off x="2728745" y="2449961"/>
            <a:ext cx="1923721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>
                <a:solidFill>
                  <a:srgbClr val="648879"/>
                </a:solidFill>
              </a:rPr>
              <a:t>03</a:t>
            </a:r>
            <a:endParaRPr lang="zh-CN" altLang="en-US" sz="8000" dirty="0">
              <a:solidFill>
                <a:srgbClr val="648879"/>
              </a:solidFill>
            </a:endParaRPr>
          </a:p>
        </p:txBody>
      </p:sp>
      <p:sp>
        <p:nvSpPr>
          <p:cNvPr id="1048756" name="TextBox 7"/>
          <p:cNvSpPr>
            <a:spLocks noChangeArrowheads="1"/>
          </p:cNvSpPr>
          <p:nvPr/>
        </p:nvSpPr>
        <p:spPr bwMode="auto">
          <a:xfrm>
            <a:off x="5239797" y="2751892"/>
            <a:ext cx="580460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项目特色</a:t>
            </a:r>
          </a:p>
        </p:txBody>
      </p:sp>
      <p:cxnSp>
        <p:nvCxnSpPr>
          <p:cNvPr id="3145731" name="Straight Connector 2"/>
          <p:cNvCxnSpPr>
            <a:cxnSpLocks/>
          </p:cNvCxnSpPr>
          <p:nvPr/>
        </p:nvCxnSpPr>
        <p:spPr>
          <a:xfrm>
            <a:off x="5052106" y="3550312"/>
            <a:ext cx="3555182" cy="0"/>
          </a:xfrm>
          <a:prstGeom prst="line">
            <a:avLst/>
          </a:prstGeom>
          <a:ln w="9525">
            <a:solidFill>
              <a:srgbClr val="879F7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Oval 4"/>
          <p:cNvSpPr/>
          <p:nvPr/>
        </p:nvSpPr>
        <p:spPr>
          <a:xfrm>
            <a:off x="3429885" y="4219103"/>
            <a:ext cx="1113828" cy="1113971"/>
          </a:xfrm>
          <a:prstGeom prst="ellipse">
            <a:avLst/>
          </a:prstGeom>
          <a:solidFill>
            <a:srgbClr val="648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en-US" sz="3200" dirty="0">
              <a:latin typeface="+mn-ea"/>
            </a:endParaRPr>
          </a:p>
        </p:txBody>
      </p:sp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项目特色</a:t>
            </a:r>
          </a:p>
        </p:txBody>
      </p:sp>
      <p:sp>
        <p:nvSpPr>
          <p:cNvPr id="1048759" name="文本框 49"/>
          <p:cNvSpPr txBox="1"/>
          <p:nvPr/>
        </p:nvSpPr>
        <p:spPr>
          <a:xfrm>
            <a:off x="342477" y="24716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760" name="Freeform 92"/>
          <p:cNvSpPr>
            <a:spLocks noEditPoints="1"/>
          </p:cNvSpPr>
          <p:nvPr/>
        </p:nvSpPr>
        <p:spPr bwMode="auto">
          <a:xfrm>
            <a:off x="3759286" y="4544312"/>
            <a:ext cx="455025" cy="463551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90" name="Group 25"/>
          <p:cNvGrpSpPr/>
          <p:nvPr/>
        </p:nvGrpSpPr>
        <p:grpSpPr>
          <a:xfrm>
            <a:off x="4727834" y="4225967"/>
            <a:ext cx="6068328" cy="2291721"/>
            <a:chOff x="650212" y="1467858"/>
            <a:chExt cx="4753512" cy="1718788"/>
          </a:xfrm>
        </p:grpSpPr>
        <p:sp>
          <p:nvSpPr>
            <p:cNvPr id="1048761" name="Text Placeholder 3"/>
            <p:cNvSpPr txBox="1"/>
            <p:nvPr/>
          </p:nvSpPr>
          <p:spPr>
            <a:xfrm>
              <a:off x="689238" y="1467858"/>
              <a:ext cx="2387596" cy="26670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648879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设计年轻化，功能独特</a:t>
              </a:r>
              <a:endParaRPr lang="en-US" sz="2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48762" name="Text Placeholder 3"/>
            <p:cNvSpPr txBox="1"/>
            <p:nvPr/>
          </p:nvSpPr>
          <p:spPr>
            <a:xfrm>
              <a:off x="650212" y="1883246"/>
              <a:ext cx="4753512" cy="13034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 目前市面上的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APP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音乐播放，资讯等方面已经非常完善，但是对音乐的播放完后的情感的记录还比较匮乏，主要的记录方式就是评论。但很多评论发出去之后就石沉大海，再听时想怀念当时的心情还是比较困难的，因此本项目采用社区替代评论区来分享心情，还使用一个专门的模块来给用户记录当前的心情，也许是寥寥几行文字就可以在未来的某时某刻给人不经意的触动。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l" defTabSz="1218565">
                <a:spcBef>
                  <a:spcPct val="20000"/>
                </a:spcBef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1" name="Group 25"/>
          <p:cNvGrpSpPr/>
          <p:nvPr/>
        </p:nvGrpSpPr>
        <p:grpSpPr>
          <a:xfrm>
            <a:off x="2004220" y="1249894"/>
            <a:ext cx="7010402" cy="1778518"/>
            <a:chOff x="689237" y="1467858"/>
            <a:chExt cx="5184729" cy="1333890"/>
          </a:xfrm>
        </p:grpSpPr>
        <p:sp>
          <p:nvSpPr>
            <p:cNvPr id="1048763" name="Text Placeholder 3"/>
            <p:cNvSpPr txBox="1"/>
            <p:nvPr/>
          </p:nvSpPr>
          <p:spPr>
            <a:xfrm>
              <a:off x="689238" y="1467858"/>
              <a:ext cx="5184728" cy="26670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rgbClr val="0D0D0D"/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spcBef>
                  <a:spcPct val="20000"/>
                </a:spcBef>
              </a:pPr>
              <a:r>
                <a:rPr lang="zh-CN" altLang="zh-CN" sz="2400" b="1" dirty="0">
                  <a:solidFill>
                    <a:srgbClr val="648879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音乐种类繁多，界面干净整洁，没有广告和会员限制</a:t>
              </a:r>
              <a:endParaRPr lang="en-US" sz="2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48764" name="Text Placeholder 3"/>
            <p:cNvSpPr txBox="1"/>
            <p:nvPr/>
          </p:nvSpPr>
          <p:spPr>
            <a:xfrm>
              <a:off x="689237" y="1860295"/>
              <a:ext cx="4753512" cy="9414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rgbClr val="0D0D0D"/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</a:pPr>
              <a:r>
                <a:rPr lang="zh-CN" altLang="en-US" dirty="0">
                  <a:solidFill>
                    <a:srgbClr val="595959"/>
                  </a:solidFill>
                  <a:latin typeface="Arial"/>
                </a:rPr>
                <a:t>   </a:t>
              </a:r>
              <a:r>
                <a:rPr lang="zh-CN" altLang="zh-CN" dirty="0">
                  <a:solidFill>
                    <a:srgbClr val="595959"/>
                  </a:solidFill>
                  <a:latin typeface="Arial"/>
                </a:rPr>
                <a:t>我们小组成员觉得目前市面上的音乐软件广告多，而且分享心情的社区里发帖和回复的人都比较少，大多是官方账号在发帖，缺少互动，歌曲版权比较乱，不同的歌曲只能在不同的软件上播放，我们的</a:t>
              </a:r>
              <a:r>
                <a:rPr lang="en-US" altLang="zh-CN" dirty="0">
                  <a:solidFill>
                    <a:srgbClr val="595959"/>
                  </a:solidFill>
                  <a:latin typeface="Arial"/>
                </a:rPr>
                <a:t>APP</a:t>
              </a:r>
              <a:r>
                <a:rPr lang="zh-CN" altLang="zh-CN" dirty="0">
                  <a:solidFill>
                    <a:srgbClr val="595959"/>
                  </a:solidFill>
                  <a:latin typeface="Arial"/>
                </a:rPr>
                <a:t>调用多家音乐平台的</a:t>
              </a:r>
              <a:r>
                <a:rPr lang="en-US" altLang="zh-CN" dirty="0">
                  <a:solidFill>
                    <a:srgbClr val="595959"/>
                  </a:solidFill>
                  <a:latin typeface="Arial"/>
                </a:rPr>
                <a:t>API</a:t>
              </a:r>
              <a:r>
                <a:rPr lang="zh-CN" altLang="zh-CN" dirty="0">
                  <a:solidFill>
                    <a:srgbClr val="595959"/>
                  </a:solidFill>
                  <a:latin typeface="Arial"/>
                </a:rPr>
                <a:t>，歌曲种类繁多，不需要会员也能听到最好的音质。</a:t>
              </a:r>
              <a:endParaRPr lang="en-US" altLang="zh-CN" dirty="0">
                <a:solidFill>
                  <a:srgbClr val="595959"/>
                </a:solidFill>
                <a:latin typeface="+mn-ea"/>
              </a:endParaRPr>
            </a:p>
            <a:p>
              <a:pPr algn="l" defTabSz="1218565">
                <a:spcBef>
                  <a:spcPct val="20000"/>
                </a:spcBef>
              </a:pPr>
              <a:r>
                <a:rPr lang="en-US" altLang="zh-CN" dirty="0">
                  <a:solidFill>
                    <a:srgbClr val="595959"/>
                  </a:solidFill>
                  <a:latin typeface="Arial"/>
                </a:rPr>
                <a:t>  </a:t>
              </a:r>
              <a:endParaRPr lang="zh-CN" altLang="en-US" dirty="0"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1048765" name="Freeform 92"/>
          <p:cNvSpPr>
            <a:spLocks noEditPoints="1"/>
          </p:cNvSpPr>
          <p:nvPr/>
        </p:nvSpPr>
        <p:spPr bwMode="auto">
          <a:xfrm>
            <a:off x="985853" y="1568239"/>
            <a:ext cx="455025" cy="463551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n-ea"/>
            </a:endParaRPr>
          </a:p>
        </p:txBody>
      </p:sp>
      <p:sp>
        <p:nvSpPr>
          <p:cNvPr id="1048766" name="Oval 4"/>
          <p:cNvSpPr/>
          <p:nvPr/>
        </p:nvSpPr>
        <p:spPr>
          <a:xfrm>
            <a:off x="656452" y="1243030"/>
            <a:ext cx="1113828" cy="1113971"/>
          </a:xfrm>
          <a:prstGeom prst="ellipse">
            <a:avLst/>
          </a:prstGeom>
          <a:solidFill>
            <a:srgbClr val="648879"/>
          </a:solidFill>
          <a:ln>
            <a:noFill/>
          </a:ln>
        </p:spPr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latin typeface="+mn-ea"/>
            </a:endParaRPr>
          </a:p>
        </p:txBody>
      </p:sp>
      <p:sp>
        <p:nvSpPr>
          <p:cNvPr id="1048767" name="Freeform 92"/>
          <p:cNvSpPr>
            <a:spLocks noEditPoints="1"/>
          </p:cNvSpPr>
          <p:nvPr/>
        </p:nvSpPr>
        <p:spPr bwMode="auto">
          <a:xfrm>
            <a:off x="964762" y="1568240"/>
            <a:ext cx="455025" cy="463551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2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7569200" y="1577"/>
            <a:ext cx="4622800" cy="3969029"/>
          </a:xfrm>
          <a:prstGeom prst="rect">
            <a:avLst/>
          </a:prstGeom>
        </p:spPr>
      </p:pic>
      <p:sp>
        <p:nvSpPr>
          <p:cNvPr id="1048680" name="椭圆 1"/>
          <p:cNvSpPr/>
          <p:nvPr/>
        </p:nvSpPr>
        <p:spPr>
          <a:xfrm>
            <a:off x="2174229" y="1986092"/>
            <a:ext cx="2292900" cy="2292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rgbClr val="3A66AB"/>
              </a:solidFill>
            </a:endParaRPr>
          </a:p>
        </p:txBody>
      </p:sp>
      <p:grpSp>
        <p:nvGrpSpPr>
          <p:cNvPr id="69" name="组合 2"/>
          <p:cNvGrpSpPr/>
          <p:nvPr/>
        </p:nvGrpSpPr>
        <p:grpSpPr>
          <a:xfrm>
            <a:off x="5178511" y="1733652"/>
            <a:ext cx="797603" cy="797603"/>
            <a:chOff x="3529981" y="507683"/>
            <a:chExt cx="598350" cy="598350"/>
          </a:xfrm>
        </p:grpSpPr>
        <p:sp>
          <p:nvSpPr>
            <p:cNvPr id="1048681" name="椭圆 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3A66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682" name="TextBox 4"/>
            <p:cNvSpPr txBox="1"/>
            <p:nvPr/>
          </p:nvSpPr>
          <p:spPr>
            <a:xfrm>
              <a:off x="3572604" y="556752"/>
              <a:ext cx="537780" cy="5002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648879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735" dirty="0">
                <a:solidFill>
                  <a:srgbClr val="648879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5"/>
          <p:cNvGrpSpPr/>
          <p:nvPr/>
        </p:nvGrpSpPr>
        <p:grpSpPr>
          <a:xfrm>
            <a:off x="2543865" y="2469373"/>
            <a:ext cx="2098925" cy="1375904"/>
            <a:chOff x="1365567" y="1915833"/>
            <a:chExt cx="1574585" cy="1032183"/>
          </a:xfrm>
        </p:grpSpPr>
        <p:sp>
          <p:nvSpPr>
            <p:cNvPr id="1048683" name="TextBox 34"/>
            <p:cNvSpPr txBox="1"/>
            <p:nvPr/>
          </p:nvSpPr>
          <p:spPr>
            <a:xfrm>
              <a:off x="1365567" y="1915833"/>
              <a:ext cx="1356696" cy="78314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000" baseline="12000" dirty="0">
                  <a:solidFill>
                    <a:srgbClr val="648879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048684" name="TextBox 24"/>
            <p:cNvSpPr txBox="1"/>
            <p:nvPr/>
          </p:nvSpPr>
          <p:spPr>
            <a:xfrm>
              <a:off x="1545345" y="2545962"/>
              <a:ext cx="1394807" cy="4020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735" baseline="12000" dirty="0">
                  <a:solidFill>
                    <a:srgbClr val="648879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Franklin Gothic Book" panose="020B0503020102020204" pitchFamily="34" charset="0"/>
                  <a:ea typeface="微软雅黑" panose="020B0503020204020204" pitchFamily="34" charset="-122"/>
                </a:rPr>
                <a:t>CONTENT</a:t>
              </a:r>
              <a:endParaRPr lang="zh-CN" altLang="en-US" sz="3735" baseline="12000" dirty="0">
                <a:solidFill>
                  <a:srgbClr val="648879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Franklin Gothic Book" panose="020B0503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48685" name="矩形 8"/>
          <p:cNvSpPr/>
          <p:nvPr/>
        </p:nvSpPr>
        <p:spPr>
          <a:xfrm>
            <a:off x="6303850" y="1684183"/>
            <a:ext cx="1579880" cy="612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想法的诞生</a:t>
            </a:r>
            <a:endParaRPr lang="en-US" altLang="zh-CN" sz="2275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4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BIRTH OF IDEAS</a:t>
            </a:r>
            <a:endParaRPr lang="zh-CN" altLang="en-US" sz="1140" b="1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6" name="矩形 9"/>
          <p:cNvSpPr/>
          <p:nvPr/>
        </p:nvSpPr>
        <p:spPr>
          <a:xfrm>
            <a:off x="6303850" y="2688326"/>
            <a:ext cx="1846580" cy="612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US" altLang="zh-CN" sz="2275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4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DESIGN OF PROJECT</a:t>
            </a:r>
            <a:endParaRPr lang="zh-CN" altLang="en-US" sz="1140" b="1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11"/>
          <p:cNvGrpSpPr/>
          <p:nvPr/>
        </p:nvGrpSpPr>
        <p:grpSpPr>
          <a:xfrm>
            <a:off x="5224180" y="2785158"/>
            <a:ext cx="797603" cy="797603"/>
            <a:chOff x="3529981" y="507683"/>
            <a:chExt cx="598350" cy="598350"/>
          </a:xfrm>
        </p:grpSpPr>
        <p:sp>
          <p:nvSpPr>
            <p:cNvPr id="1048687" name="椭圆 12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3A66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688" name="TextBox 48"/>
            <p:cNvSpPr txBox="1"/>
            <p:nvPr/>
          </p:nvSpPr>
          <p:spPr>
            <a:xfrm>
              <a:off x="3563858" y="552836"/>
              <a:ext cx="537780" cy="5002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648879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735" dirty="0">
                <a:solidFill>
                  <a:srgbClr val="648879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17"/>
          <p:cNvGrpSpPr/>
          <p:nvPr/>
        </p:nvGrpSpPr>
        <p:grpSpPr>
          <a:xfrm>
            <a:off x="5076410" y="1680903"/>
            <a:ext cx="1001809" cy="3006117"/>
            <a:chOff x="5901014" y="1112411"/>
            <a:chExt cx="1056725" cy="3170905"/>
          </a:xfrm>
        </p:grpSpPr>
        <p:sp>
          <p:nvSpPr>
            <p:cNvPr id="1048689" name="弧形 18"/>
            <p:cNvSpPr/>
            <p:nvPr/>
          </p:nvSpPr>
          <p:spPr>
            <a:xfrm>
              <a:off x="5901014" y="3226592"/>
              <a:ext cx="1056724" cy="1056724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48879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>
                <a:solidFill>
                  <a:srgbClr val="3A66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0" name="弧形 19"/>
            <p:cNvSpPr/>
            <p:nvPr/>
          </p:nvSpPr>
          <p:spPr>
            <a:xfrm>
              <a:off x="5901014" y="1112411"/>
              <a:ext cx="1056724" cy="1056724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48879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>
                <a:solidFill>
                  <a:srgbClr val="3A66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1" name="弧形 20"/>
            <p:cNvSpPr/>
            <p:nvPr/>
          </p:nvSpPr>
          <p:spPr>
            <a:xfrm flipH="1">
              <a:off x="5901015" y="2169503"/>
              <a:ext cx="1056724" cy="1056724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48879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>
                <a:solidFill>
                  <a:srgbClr val="3A66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22"/>
          <p:cNvGrpSpPr/>
          <p:nvPr/>
        </p:nvGrpSpPr>
        <p:grpSpPr>
          <a:xfrm>
            <a:off x="5221243" y="3787311"/>
            <a:ext cx="797603" cy="797603"/>
            <a:chOff x="3529981" y="507683"/>
            <a:chExt cx="598350" cy="598350"/>
          </a:xfrm>
        </p:grpSpPr>
        <p:sp>
          <p:nvSpPr>
            <p:cNvPr id="1048692" name="椭圆 2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>
                <a:solidFill>
                  <a:srgbClr val="3A66A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693" name="TextBox 57"/>
            <p:cNvSpPr txBox="1"/>
            <p:nvPr/>
          </p:nvSpPr>
          <p:spPr>
            <a:xfrm>
              <a:off x="3574805" y="559250"/>
              <a:ext cx="537780" cy="5002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solidFill>
                    <a:srgbClr val="648879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735" dirty="0">
                <a:solidFill>
                  <a:srgbClr val="648879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48694" name="矩形 25"/>
          <p:cNvSpPr/>
          <p:nvPr/>
        </p:nvSpPr>
        <p:spPr>
          <a:xfrm>
            <a:off x="6264269" y="3692470"/>
            <a:ext cx="2037081" cy="612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endParaRPr lang="en-US" altLang="zh-CN" sz="2275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4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SPECIALTY OF PROJECT</a:t>
            </a:r>
            <a:endParaRPr lang="zh-CN" altLang="en-US" sz="1140" b="1" dirty="0">
              <a:solidFill>
                <a:srgbClr val="648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2" name="图片 2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2888971"/>
            <a:ext cx="4622800" cy="3969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7569200" y="1577"/>
            <a:ext cx="4622800" cy="3969029"/>
          </a:xfrm>
          <a:prstGeom prst="rect">
            <a:avLst/>
          </a:prstGeom>
        </p:spPr>
      </p:pic>
      <p:pic>
        <p:nvPicPr>
          <p:cNvPr id="2097164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2888971"/>
            <a:ext cx="4622800" cy="3969029"/>
          </a:xfrm>
          <a:prstGeom prst="rect">
            <a:avLst/>
          </a:prstGeom>
        </p:spPr>
      </p:pic>
      <p:sp>
        <p:nvSpPr>
          <p:cNvPr id="1048695" name="圆角矩形 1"/>
          <p:cNvSpPr/>
          <p:nvPr/>
        </p:nvSpPr>
        <p:spPr bwMode="auto">
          <a:xfrm>
            <a:off x="4408486" y="4696882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696" name="圆角矩形 2"/>
          <p:cNvSpPr/>
          <p:nvPr/>
        </p:nvSpPr>
        <p:spPr bwMode="auto">
          <a:xfrm>
            <a:off x="4194172" y="1482172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697" name="圆角矩形 3"/>
          <p:cNvSpPr/>
          <p:nvPr/>
        </p:nvSpPr>
        <p:spPr bwMode="auto">
          <a:xfrm>
            <a:off x="1693842" y="2053676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698" name="圆角矩形 4"/>
          <p:cNvSpPr/>
          <p:nvPr/>
        </p:nvSpPr>
        <p:spPr bwMode="auto">
          <a:xfrm>
            <a:off x="2408222" y="1267858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699" name="对角圆角矩形 5"/>
          <p:cNvSpPr/>
          <p:nvPr/>
        </p:nvSpPr>
        <p:spPr bwMode="auto">
          <a:xfrm>
            <a:off x="2765412" y="2196552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0" name="圆角矩形 6"/>
          <p:cNvSpPr/>
          <p:nvPr/>
        </p:nvSpPr>
        <p:spPr bwMode="auto">
          <a:xfrm>
            <a:off x="2122470" y="1767924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01" name="圆角矩形 7"/>
          <p:cNvSpPr/>
          <p:nvPr/>
        </p:nvSpPr>
        <p:spPr bwMode="auto">
          <a:xfrm>
            <a:off x="4622800" y="3625312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02" name="圆角矩形 8"/>
          <p:cNvSpPr/>
          <p:nvPr/>
        </p:nvSpPr>
        <p:spPr bwMode="auto">
          <a:xfrm>
            <a:off x="3908420" y="4196816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03" name="圆角矩形 9"/>
          <p:cNvSpPr/>
          <p:nvPr/>
        </p:nvSpPr>
        <p:spPr bwMode="auto">
          <a:xfrm>
            <a:off x="1979594" y="3768188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04" name="圆角矩形 10"/>
          <p:cNvSpPr/>
          <p:nvPr/>
        </p:nvSpPr>
        <p:spPr bwMode="auto">
          <a:xfrm>
            <a:off x="4194172" y="4482568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05" name="文本框 27"/>
          <p:cNvSpPr txBox="1"/>
          <p:nvPr/>
        </p:nvSpPr>
        <p:spPr>
          <a:xfrm>
            <a:off x="2728745" y="2449961"/>
            <a:ext cx="1923721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>
                <a:solidFill>
                  <a:srgbClr val="648879"/>
                </a:solidFill>
              </a:rPr>
              <a:t>01</a:t>
            </a:r>
            <a:endParaRPr lang="zh-CN" altLang="en-US" sz="8000" dirty="0">
              <a:solidFill>
                <a:srgbClr val="648879"/>
              </a:solidFill>
            </a:endParaRPr>
          </a:p>
        </p:txBody>
      </p:sp>
      <p:sp>
        <p:nvSpPr>
          <p:cNvPr id="1048706" name="TextBox 7"/>
          <p:cNvSpPr>
            <a:spLocks noChangeArrowheads="1"/>
          </p:cNvSpPr>
          <p:nvPr/>
        </p:nvSpPr>
        <p:spPr bwMode="auto">
          <a:xfrm>
            <a:off x="5239797" y="2751892"/>
            <a:ext cx="580460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想法的诞生</a:t>
            </a:r>
          </a:p>
        </p:txBody>
      </p:sp>
      <p:cxnSp>
        <p:nvCxnSpPr>
          <p:cNvPr id="3145729" name="Straight Connector 2"/>
          <p:cNvCxnSpPr>
            <a:cxnSpLocks/>
          </p:cNvCxnSpPr>
          <p:nvPr/>
        </p:nvCxnSpPr>
        <p:spPr>
          <a:xfrm>
            <a:off x="5052106" y="3550312"/>
            <a:ext cx="3555182" cy="0"/>
          </a:xfrm>
          <a:prstGeom prst="line">
            <a:avLst/>
          </a:prstGeom>
          <a:ln w="9525">
            <a:solidFill>
              <a:srgbClr val="879F7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想法的</a:t>
            </a:r>
            <a:r>
              <a:rPr lang="zh-CN" altLang="en-US" sz="28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诞生</a:t>
            </a:r>
            <a:endParaRPr lang="zh-CN" altLang="en-US" dirty="0"/>
          </a:p>
        </p:txBody>
      </p:sp>
      <p:sp>
        <p:nvSpPr>
          <p:cNvPr id="1048708" name="文本框 57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709" name="TextBox 7"/>
          <p:cNvSpPr>
            <a:spLocks noChangeArrowheads="1"/>
          </p:cNvSpPr>
          <p:nvPr/>
        </p:nvSpPr>
        <p:spPr bwMode="auto">
          <a:xfrm>
            <a:off x="1060346" y="1092760"/>
            <a:ext cx="695268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音乐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APP</a:t>
            </a:r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功能繁杂</a:t>
            </a:r>
          </a:p>
        </p:txBody>
      </p:sp>
      <p:sp>
        <p:nvSpPr>
          <p:cNvPr id="1048710" name="文本框 7"/>
          <p:cNvSpPr txBox="1">
            <a:spLocks noChangeArrowheads="1"/>
          </p:cNvSpPr>
          <p:nvPr/>
        </p:nvSpPr>
        <p:spPr bwMode="auto">
          <a:xfrm>
            <a:off x="1494303" y="2406877"/>
            <a:ext cx="8908182" cy="14538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音乐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很多，但功能上过于繁杂，许多页面对大部分用户来说，即使天天使用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，也不会点击，过多、过于凌乱的页面，用户只能视而不见，只关注自己喜欢的页面。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所以我们的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致力于一个没有杂乱而体验差的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UI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页面的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，提取出用户想要的，保留用户最关心的部分，简洁的页面给人舒畅的体验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想法的</a:t>
            </a:r>
            <a:r>
              <a:rPr lang="zh-CN" altLang="en-US" sz="28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诞生</a:t>
            </a:r>
            <a:endParaRPr lang="zh-CN" altLang="en-US" dirty="0"/>
          </a:p>
        </p:txBody>
      </p:sp>
      <p:sp>
        <p:nvSpPr>
          <p:cNvPr id="1048714" name="文本框 57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715" name="TextBox 7"/>
          <p:cNvSpPr>
            <a:spLocks noChangeArrowheads="1"/>
          </p:cNvSpPr>
          <p:nvPr/>
        </p:nvSpPr>
        <p:spPr bwMode="auto">
          <a:xfrm>
            <a:off x="1060346" y="1092760"/>
            <a:ext cx="695268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音乐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APP</a:t>
            </a:r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会员制度</a:t>
            </a:r>
          </a:p>
        </p:txBody>
      </p:sp>
      <p:sp>
        <p:nvSpPr>
          <p:cNvPr id="1048716" name="文本框 7"/>
          <p:cNvSpPr txBox="1">
            <a:spLocks noChangeArrowheads="1"/>
          </p:cNvSpPr>
          <p:nvPr/>
        </p:nvSpPr>
        <p:spPr bwMode="auto">
          <a:xfrm>
            <a:off x="6745857" y="1042958"/>
            <a:ext cx="3510936" cy="14538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几乎所有音乐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都需要会员，很多歌曲甚至有了会员还需要充值，吃相难看，音乐与金钱挂钩后似乎也失去了原本的意义。所以我们考虑是否可以做一个没有会员即可畅享的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来满足只想安安静静听音乐的用户</a:t>
            </a:r>
          </a:p>
        </p:txBody>
      </p:sp>
      <p:pic>
        <p:nvPicPr>
          <p:cNvPr id="2097165" name="图片 2"/>
          <p:cNvPicPr>
            <a:picLocks noChangeAspect="1"/>
          </p:cNvPicPr>
          <p:nvPr/>
        </p:nvPicPr>
        <p:blipFill rotWithShape="1">
          <a:blip r:embed="rId3"/>
          <a:srcRect b="30353"/>
          <a:stretch>
            <a:fillRect/>
          </a:stretch>
        </p:blipFill>
        <p:spPr>
          <a:xfrm>
            <a:off x="2316270" y="1845199"/>
            <a:ext cx="2796320" cy="2398996"/>
          </a:xfrm>
          <a:prstGeom prst="rect">
            <a:avLst/>
          </a:prstGeom>
        </p:spPr>
      </p:pic>
      <p:pic>
        <p:nvPicPr>
          <p:cNvPr id="209716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83" y="4179729"/>
            <a:ext cx="2862283" cy="2405080"/>
          </a:xfrm>
          <a:prstGeom prst="rect">
            <a:avLst/>
          </a:prstGeom>
        </p:spPr>
      </p:pic>
      <p:sp>
        <p:nvSpPr>
          <p:cNvPr id="1048717" name="文本框 5"/>
          <p:cNvSpPr txBox="1"/>
          <p:nvPr/>
        </p:nvSpPr>
        <p:spPr>
          <a:xfrm>
            <a:off x="2260122" y="5032076"/>
            <a:ext cx="3116580" cy="396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应用商店下载量</a:t>
            </a:r>
            <a:r>
              <a:rPr lang="zh-CN" altLang="en-US" sz="2000" dirty="0">
                <a:solidFill>
                  <a:srgbClr val="FF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最高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的两个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想法的</a:t>
            </a:r>
            <a:r>
              <a:rPr lang="zh-CN" altLang="en-US" sz="28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诞生</a:t>
            </a:r>
            <a:endParaRPr lang="zh-CN" altLang="en-US" dirty="0"/>
          </a:p>
        </p:txBody>
      </p:sp>
      <p:sp>
        <p:nvSpPr>
          <p:cNvPr id="1048721" name="文本框 57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722" name="TextBox 7"/>
          <p:cNvSpPr>
            <a:spLocks noChangeArrowheads="1"/>
          </p:cNvSpPr>
          <p:nvPr/>
        </p:nvSpPr>
        <p:spPr bwMode="auto">
          <a:xfrm>
            <a:off x="1060346" y="1092760"/>
            <a:ext cx="9614750" cy="660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记录听歌的时候产生的一些心情和想法</a:t>
            </a:r>
            <a:endParaRPr lang="zh-CN" altLang="en-US"/>
          </a:p>
        </p:txBody>
      </p:sp>
      <p:sp>
        <p:nvSpPr>
          <p:cNvPr id="1048723" name="文本框 7"/>
          <p:cNvSpPr txBox="1">
            <a:spLocks noChangeArrowheads="1"/>
          </p:cNvSpPr>
          <p:nvPr/>
        </p:nvSpPr>
        <p:spPr bwMode="auto">
          <a:xfrm>
            <a:off x="1494303" y="2406877"/>
            <a:ext cx="8908182" cy="14538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当我们在听某首歌的时候会有一些感悟和心情想要记录，当我们翻看听歌历史的时候不仅仅看到听了什么歌曲，也能看到当时听这首歌时候的心情。但是当前市面的音乐</a:t>
            </a:r>
            <a:r>
              <a:rPr lang="en-US" altLang="zh-CN" sz="2000" dirty="0">
                <a:solidFill>
                  <a:srgbClr val="59595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app</a:t>
            </a:r>
            <a:r>
              <a:rPr lang="zh-CN" altLang="zh-CN" sz="2000" dirty="0">
                <a:solidFill>
                  <a:srgbClr val="59595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没有这种功能。</a:t>
            </a:r>
            <a:endParaRPr lang="zh-CN" altLang="en-US" sz="2000" dirty="0">
              <a:solidFill>
                <a:srgbClr val="59595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7569200" y="1577"/>
            <a:ext cx="4622800" cy="3969029"/>
          </a:xfrm>
          <a:prstGeom prst="rect">
            <a:avLst/>
          </a:prstGeom>
        </p:spPr>
      </p:pic>
      <p:pic>
        <p:nvPicPr>
          <p:cNvPr id="2097168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2888971"/>
            <a:ext cx="4622800" cy="3969029"/>
          </a:xfrm>
          <a:prstGeom prst="rect">
            <a:avLst/>
          </a:prstGeom>
        </p:spPr>
      </p:pic>
      <p:sp>
        <p:nvSpPr>
          <p:cNvPr id="1048726" name="圆角矩形 1"/>
          <p:cNvSpPr/>
          <p:nvPr/>
        </p:nvSpPr>
        <p:spPr bwMode="auto">
          <a:xfrm>
            <a:off x="4408486" y="4696882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27" name="圆角矩形 2"/>
          <p:cNvSpPr/>
          <p:nvPr/>
        </p:nvSpPr>
        <p:spPr bwMode="auto">
          <a:xfrm>
            <a:off x="4194172" y="1482172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28" name="圆角矩形 3"/>
          <p:cNvSpPr/>
          <p:nvPr/>
        </p:nvSpPr>
        <p:spPr bwMode="auto">
          <a:xfrm>
            <a:off x="1693842" y="2053676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29" name="圆角矩形 4"/>
          <p:cNvSpPr/>
          <p:nvPr/>
        </p:nvSpPr>
        <p:spPr bwMode="auto">
          <a:xfrm>
            <a:off x="2408222" y="1267858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879F78"/>
              </a:gs>
              <a:gs pos="100000">
                <a:srgbClr val="648879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30" name="对角圆角矩形 5"/>
          <p:cNvSpPr/>
          <p:nvPr/>
        </p:nvSpPr>
        <p:spPr bwMode="auto">
          <a:xfrm>
            <a:off x="2765412" y="2196552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1" name="圆角矩形 6"/>
          <p:cNvSpPr/>
          <p:nvPr/>
        </p:nvSpPr>
        <p:spPr bwMode="auto">
          <a:xfrm>
            <a:off x="2122470" y="1767924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32" name="圆角矩形 7"/>
          <p:cNvSpPr/>
          <p:nvPr/>
        </p:nvSpPr>
        <p:spPr bwMode="auto">
          <a:xfrm>
            <a:off x="4622800" y="3625312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33" name="圆角矩形 8"/>
          <p:cNvSpPr/>
          <p:nvPr/>
        </p:nvSpPr>
        <p:spPr bwMode="auto">
          <a:xfrm>
            <a:off x="3908420" y="4196816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13500000" scaled="1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8734" name="圆角矩形 9"/>
          <p:cNvSpPr/>
          <p:nvPr/>
        </p:nvSpPr>
        <p:spPr bwMode="auto">
          <a:xfrm>
            <a:off x="1979594" y="3768188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35" name="圆角矩形 10"/>
          <p:cNvSpPr/>
          <p:nvPr/>
        </p:nvSpPr>
        <p:spPr bwMode="auto">
          <a:xfrm>
            <a:off x="4194172" y="4482568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36" name="文本框 27"/>
          <p:cNvSpPr txBox="1"/>
          <p:nvPr/>
        </p:nvSpPr>
        <p:spPr>
          <a:xfrm>
            <a:off x="2728745" y="2449961"/>
            <a:ext cx="1923721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accent1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dirty="0">
                <a:solidFill>
                  <a:srgbClr val="648879"/>
                </a:solidFill>
              </a:rPr>
              <a:t>02</a:t>
            </a:r>
            <a:endParaRPr lang="zh-CN" altLang="en-US" sz="8000" dirty="0">
              <a:solidFill>
                <a:srgbClr val="648879"/>
              </a:solidFill>
            </a:endParaRPr>
          </a:p>
        </p:txBody>
      </p:sp>
      <p:sp>
        <p:nvSpPr>
          <p:cNvPr id="1048737" name="TextBox 7"/>
          <p:cNvSpPr>
            <a:spLocks noChangeArrowheads="1"/>
          </p:cNvSpPr>
          <p:nvPr/>
        </p:nvSpPr>
        <p:spPr bwMode="auto">
          <a:xfrm>
            <a:off x="5239797" y="2751892"/>
            <a:ext cx="580460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</a:p>
        </p:txBody>
      </p:sp>
      <p:cxnSp>
        <p:nvCxnSpPr>
          <p:cNvPr id="3145730" name="Straight Connector 2"/>
          <p:cNvCxnSpPr>
            <a:cxnSpLocks/>
          </p:cNvCxnSpPr>
          <p:nvPr/>
        </p:nvCxnSpPr>
        <p:spPr>
          <a:xfrm>
            <a:off x="5052106" y="3550312"/>
            <a:ext cx="3555182" cy="0"/>
          </a:xfrm>
          <a:prstGeom prst="line">
            <a:avLst/>
          </a:prstGeom>
          <a:ln w="9525">
            <a:solidFill>
              <a:srgbClr val="879F7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文本框 7"/>
          <p:cNvSpPr txBox="1">
            <a:spLocks noChangeArrowheads="1"/>
          </p:cNvSpPr>
          <p:nvPr/>
        </p:nvSpPr>
        <p:spPr bwMode="auto">
          <a:xfrm>
            <a:off x="662517" y="2488838"/>
            <a:ext cx="9047760" cy="38055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Flutter 是 Google 推出并开源的移动应用开发框架，主打跨平台、高保真、高性能。开发者可以通过 Dart 语言开发 App，一套代码同时运行在 iOS 和 Android平台。 Flutter 提供了丰富的组件、接口，</a:t>
            </a:r>
            <a:endParaRPr sz="2400"/>
          </a:p>
          <a:p>
            <a:pPr eaLnBrk="1" hangingPunct="1">
              <a:lnSpc>
                <a:spcPct val="150000"/>
              </a:lnSpc>
            </a:pPr>
            <a:endParaRPr sz="2000">
              <a:latin typeface="微软雅黑"/>
              <a:ea typeface="微软雅黑"/>
            </a:endParaRPr>
          </a:p>
        </p:txBody>
      </p:sp>
      <p:sp>
        <p:nvSpPr>
          <p:cNvPr id="1048739" name="文本框 1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74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741" name="TextBox 7"/>
          <p:cNvSpPr>
            <a:spLocks noChangeArrowheads="1"/>
          </p:cNvSpPr>
          <p:nvPr/>
        </p:nvSpPr>
        <p:spPr bwMode="auto">
          <a:xfrm>
            <a:off x="540848" y="1324823"/>
            <a:ext cx="9098853" cy="660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项目</a:t>
            </a:r>
            <a:r>
              <a:rPr lang="zh-CN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前端</a:t>
            </a:r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框架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-Flutter</a:t>
            </a:r>
            <a:endParaRPr lang="zh-CN" altLang="en-US" sz="44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矩形 7"/>
          <p:cNvSpPr/>
          <p:nvPr/>
        </p:nvSpPr>
        <p:spPr>
          <a:xfrm>
            <a:off x="5465802" y="2494386"/>
            <a:ext cx="3839427" cy="1151828"/>
          </a:xfrm>
          <a:prstGeom prst="rect">
            <a:avLst/>
          </a:prstGeom>
          <a:solidFill>
            <a:srgbClr val="6488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32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功能强大</a:t>
            </a:r>
            <a:endParaRPr lang="zh-CN" altLang="en-US"/>
          </a:p>
        </p:txBody>
      </p:sp>
      <p:sp>
        <p:nvSpPr>
          <p:cNvPr id="1048658" name="等腰三角形 11"/>
          <p:cNvSpPr/>
          <p:nvPr/>
        </p:nvSpPr>
        <p:spPr>
          <a:xfrm rot="1800000">
            <a:off x="4823241" y="2762827"/>
            <a:ext cx="445373" cy="383943"/>
          </a:xfrm>
          <a:prstGeom prst="triangle">
            <a:avLst/>
          </a:prstGeom>
          <a:solidFill>
            <a:srgbClr val="648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8659" name="文本框 7"/>
          <p:cNvSpPr txBox="1">
            <a:spLocks noChangeArrowheads="1"/>
          </p:cNvSpPr>
          <p:nvPr/>
        </p:nvSpPr>
        <p:spPr bwMode="auto">
          <a:xfrm>
            <a:off x="1262743" y="2343390"/>
            <a:ext cx="3203665" cy="14538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、混合开发中，最接近原生开发的框架；</a:t>
            </a: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B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、性能强大，流畅；</a:t>
            </a: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、优秀的路由设计；</a:t>
            </a:r>
          </a:p>
          <a:p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60" name="文本框 1"/>
          <p:cNvSpPr txBox="1"/>
          <p:nvPr/>
        </p:nvSpPr>
        <p:spPr>
          <a:xfrm>
            <a:off x="342477" y="247167"/>
            <a:ext cx="640080" cy="574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8661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48662" name="TextBox 7"/>
          <p:cNvSpPr>
            <a:spLocks noChangeArrowheads="1"/>
          </p:cNvSpPr>
          <p:nvPr/>
        </p:nvSpPr>
        <p:spPr bwMode="auto">
          <a:xfrm>
            <a:off x="540848" y="1324823"/>
            <a:ext cx="909885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项目特色框架</a:t>
            </a:r>
            <a:r>
              <a:rPr lang="en-US" altLang="zh-CN" sz="4400" b="1" dirty="0">
                <a:solidFill>
                  <a:srgbClr val="64887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微软雅黑" panose="020B0503020204020204" pitchFamily="34" charset="-122"/>
              </a:rPr>
              <a:t>-Flutter</a:t>
            </a:r>
            <a:endParaRPr lang="zh-CN" altLang="en-US" sz="4400" b="1" dirty="0">
              <a:solidFill>
                <a:srgbClr val="64887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048663" name="矩形 8"/>
          <p:cNvSpPr/>
          <p:nvPr/>
        </p:nvSpPr>
        <p:spPr>
          <a:xfrm>
            <a:off x="3661617" y="4319564"/>
            <a:ext cx="3839427" cy="1151828"/>
          </a:xfrm>
          <a:prstGeom prst="rect">
            <a:avLst/>
          </a:prstGeom>
          <a:solidFill>
            <a:srgbClr val="879F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32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跨平台</a:t>
            </a:r>
            <a:r>
              <a:rPr sz="3200"/>
              <a:t>、</a:t>
            </a:r>
            <a:r>
              <a:rPr lang="zh-CN" altLang="zh-CN" sz="32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易上手</a:t>
            </a:r>
            <a:endParaRPr lang="zh-CN" altLang="en-US" sz="3200"/>
          </a:p>
        </p:txBody>
      </p:sp>
      <p:sp>
        <p:nvSpPr>
          <p:cNvPr id="1048664" name="等腰三角形 9"/>
          <p:cNvSpPr/>
          <p:nvPr/>
        </p:nvSpPr>
        <p:spPr>
          <a:xfrm rot="19800000" flipH="1">
            <a:off x="7572104" y="4703509"/>
            <a:ext cx="445373" cy="383943"/>
          </a:xfrm>
          <a:prstGeom prst="triangle">
            <a:avLst/>
          </a:prstGeom>
          <a:solidFill>
            <a:srgbClr val="87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8665" name="文本框 7"/>
          <p:cNvSpPr txBox="1">
            <a:spLocks noChangeArrowheads="1"/>
          </p:cNvSpPr>
          <p:nvPr/>
        </p:nvSpPr>
        <p:spPr bwMode="auto">
          <a:xfrm>
            <a:off x="8261283" y="3954017"/>
            <a:ext cx="3592228" cy="14538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506020202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D、优秀的动画设计；</a:t>
            </a:r>
          </a:p>
          <a:p>
            <a:pPr eaLnBrk="1" hangingPunct="1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E、简单易学，Dart语言更具优势；</a:t>
            </a:r>
          </a:p>
          <a:p>
            <a:pPr eaLnBrk="1" hangingPunct="1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F、跨多种平台，减少开发成本；支持插件，可以访问原生系统的调用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780">
      <a:dk1>
        <a:sysClr val="windowText" lastClr="000000"/>
      </a:dk1>
      <a:lt1>
        <a:sysClr val="window" lastClr="FFFFFF"/>
      </a:lt1>
      <a:dk2>
        <a:srgbClr val="3A66AB"/>
      </a:dk2>
      <a:lt2>
        <a:srgbClr val="E7E6E6"/>
      </a:lt2>
      <a:accent1>
        <a:srgbClr val="5490DA"/>
      </a:accent1>
      <a:accent2>
        <a:srgbClr val="3A66AB"/>
      </a:accent2>
      <a:accent3>
        <a:srgbClr val="5490DA"/>
      </a:accent3>
      <a:accent4>
        <a:srgbClr val="3A66AB"/>
      </a:accent4>
      <a:accent5>
        <a:srgbClr val="5490DA"/>
      </a:accent5>
      <a:accent6>
        <a:srgbClr val="3A66AB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自定义 2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FC7A4"/>
      </a:accent1>
      <a:accent2>
        <a:srgbClr val="277570"/>
      </a:accent2>
      <a:accent3>
        <a:srgbClr val="5FC7A4"/>
      </a:accent3>
      <a:accent4>
        <a:srgbClr val="277570"/>
      </a:accent4>
      <a:accent5>
        <a:srgbClr val="5FC7A4"/>
      </a:accent5>
      <a:accent6>
        <a:srgbClr val="277570"/>
      </a:accent6>
      <a:hlink>
        <a:srgbClr val="5FC7A4"/>
      </a:hlink>
      <a:folHlink>
        <a:srgbClr val="27757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988</Words>
  <Application>Microsoft Office PowerPoint</Application>
  <PresentationFormat>宽屏</PresentationFormat>
  <Paragraphs>121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思源宋体 CN Heavy</vt:lpstr>
      <vt:lpstr>Calibri Light</vt:lpstr>
      <vt:lpstr>优设标题黑</vt:lpstr>
      <vt:lpstr>Arial Black</vt:lpstr>
      <vt:lpstr>Franklin Gothic Book</vt:lpstr>
      <vt:lpstr>微软雅黑</vt:lpstr>
      <vt:lpstr>Calibri</vt:lpstr>
      <vt:lpstr>Arial Narrow</vt:lpstr>
      <vt:lpstr>Arial</vt:lpstr>
      <vt:lpstr>Impact</vt:lpstr>
      <vt:lpstr>Algerian</vt:lpstr>
      <vt:lpstr>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想法的诞生</vt:lpstr>
      <vt:lpstr>想法的诞生</vt:lpstr>
      <vt:lpstr>想法的诞生</vt:lpstr>
      <vt:lpstr>PowerPoint 演示文稿</vt:lpstr>
      <vt:lpstr>项目介绍</vt:lpstr>
      <vt:lpstr>项目介绍</vt:lpstr>
      <vt:lpstr>项目介绍</vt:lpstr>
      <vt:lpstr>项目介绍</vt:lpstr>
      <vt:lpstr>项目介绍</vt:lpstr>
      <vt:lpstr>项目介绍</vt:lpstr>
      <vt:lpstr>项目介绍</vt:lpstr>
      <vt:lpstr>项目介绍</vt:lpstr>
      <vt:lpstr>PowerPoint 演示文稿</vt:lpstr>
      <vt:lpstr>项目特色</vt:lpstr>
    </vt:vector>
  </TitlesOfParts>
  <Manager>www.51pptm oba 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sunny</dc:creator>
  <cp:lastModifiedBy>应 瑞琦</cp:lastModifiedBy>
  <cp:revision>4</cp:revision>
  <dcterms:created xsi:type="dcterms:W3CDTF">2015-05-02T00:02:00Z</dcterms:created>
  <dcterms:modified xsi:type="dcterms:W3CDTF">2022-03-18T02:09:43Z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  <property fmtid="{D5CDD505-2E9C-101B-9397-08002B2CF9AE}" pid="3" name="ICV">
    <vt:lpwstr>f367547ed8cf49cea89e90a743da5877</vt:lpwstr>
  </property>
</Properties>
</file>